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2"/>
  </p:notesMasterIdLst>
  <p:handoutMasterIdLst>
    <p:handoutMasterId r:id="rId33"/>
  </p:handoutMasterIdLst>
  <p:sldIdLst>
    <p:sldId id="257" r:id="rId4"/>
    <p:sldId id="512" r:id="rId5"/>
    <p:sldId id="284" r:id="rId6"/>
    <p:sldId id="262" r:id="rId7"/>
    <p:sldId id="466" r:id="rId8"/>
    <p:sldId id="392" r:id="rId9"/>
    <p:sldId id="393" r:id="rId10"/>
    <p:sldId id="474" r:id="rId11"/>
    <p:sldId id="394" r:id="rId12"/>
    <p:sldId id="421" r:id="rId13"/>
    <p:sldId id="408" r:id="rId14"/>
    <p:sldId id="330" r:id="rId15"/>
    <p:sldId id="381" r:id="rId16"/>
    <p:sldId id="265" r:id="rId17"/>
    <p:sldId id="382" r:id="rId18"/>
    <p:sldId id="383" r:id="rId19"/>
    <p:sldId id="511" r:id="rId20"/>
    <p:sldId id="312" r:id="rId21"/>
    <p:sldId id="389" r:id="rId22"/>
    <p:sldId id="510" r:id="rId23"/>
    <p:sldId id="268" r:id="rId24"/>
    <p:sldId id="390" r:id="rId25"/>
    <p:sldId id="341" r:id="rId26"/>
    <p:sldId id="391" r:id="rId27"/>
    <p:sldId id="272" r:id="rId28"/>
    <p:sldId id="500" r:id="rId29"/>
    <p:sldId id="50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 Elliott" initials="C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EE"/>
    <a:srgbClr val="8CCDE4"/>
    <a:srgbClr val="5BB7D9"/>
    <a:srgbClr val="0092C3"/>
    <a:srgbClr val="ADAFA6"/>
    <a:srgbClr val="C1D58A"/>
    <a:srgbClr val="FFD586"/>
    <a:srgbClr val="FDB913"/>
    <a:srgbClr val="96BC33"/>
    <a:srgbClr val="009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5" autoAdjust="0"/>
    <p:restoredTop sz="89116" autoAdjust="0"/>
  </p:normalViewPr>
  <p:slideViewPr>
    <p:cSldViewPr>
      <p:cViewPr>
        <p:scale>
          <a:sx n="75" d="100"/>
          <a:sy n="75" d="100"/>
        </p:scale>
        <p:origin x="-133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F4803-86E3-4755-A3E9-2CBDC133162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78F130-7731-4DCA-9810-3DDF29C5A5B1}">
      <dgm:prSet phldrT="[Text]" custT="1"/>
      <dgm:spPr>
        <a:xfrm>
          <a:off x="2258627" y="3297190"/>
          <a:ext cx="1953801" cy="155175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and Consideration  </a:t>
          </a: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the MOP 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0F6DCD-80C1-4F4E-B22B-E1C90F888316}" type="parTrans" cxnId="{200497F2-E982-4B0F-87E6-82E5DA9F6658}">
      <dgm:prSet/>
      <dgm:spPr/>
      <dgm:t>
        <a:bodyPr/>
        <a:lstStyle/>
        <a:p>
          <a:endParaRPr lang="en-US"/>
        </a:p>
      </dgm:t>
    </dgm:pt>
    <dgm:pt modelId="{9AF816CB-82AE-4E4B-83DD-DBBBB57D45CC}" type="sibTrans" cxnId="{200497F2-E982-4B0F-87E6-82E5DA9F6658}">
      <dgm:prSet/>
      <dgm:spPr>
        <a:xfrm rot="13500000">
          <a:off x="2269242" y="3001287"/>
          <a:ext cx="312726" cy="52371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4CD82C-62BB-4750-8891-37B4A4FE2A1D}">
      <dgm:prSet custT="1"/>
      <dgm:spPr>
        <a:xfrm>
          <a:off x="2362199" y="2452"/>
          <a:ext cx="1746657" cy="155175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Finance Strategies</a:t>
          </a: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A51ED8-156F-4CBA-AA3E-8B60EB22EA2F}" type="parTrans" cxnId="{9C730FAD-E6E8-47FA-BCC2-501557D27D12}">
      <dgm:prSet/>
      <dgm:spPr/>
      <dgm:t>
        <a:bodyPr/>
        <a:lstStyle/>
        <a:p>
          <a:endParaRPr lang="en-US"/>
        </a:p>
      </dgm:t>
    </dgm:pt>
    <dgm:pt modelId="{3307A5A6-1A77-414A-B922-D1F1352A72EA}" type="sibTrans" cxnId="{9C730FAD-E6E8-47FA-BCC2-501557D27D12}">
      <dgm:prSet/>
      <dgm:spPr>
        <a:xfrm rot="2700000">
          <a:off x="3866348" y="1319952"/>
          <a:ext cx="345319" cy="52371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E62679-0ECC-47BE-87E6-1009D475B78B}">
      <dgm:prSet custT="1"/>
      <dgm:spPr>
        <a:xfrm>
          <a:off x="3909914" y="1649821"/>
          <a:ext cx="1945964" cy="155175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Synthesis of Finance Strategies </a:t>
          </a:r>
          <a:b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SCF</a:t>
          </a:r>
        </a:p>
      </dgm:t>
    </dgm:pt>
    <dgm:pt modelId="{FA7B218A-2385-4294-9E88-28C8DEF29A86}" type="parTrans" cxnId="{A71B6161-1B8F-4DE9-B04A-E416ABD626D1}">
      <dgm:prSet/>
      <dgm:spPr/>
      <dgm:t>
        <a:bodyPr/>
        <a:lstStyle/>
        <a:p>
          <a:endParaRPr lang="en-US"/>
        </a:p>
      </dgm:t>
    </dgm:pt>
    <dgm:pt modelId="{14062DA6-D209-44D2-8941-990FE1ED8200}" type="sibTrans" cxnId="{A71B6161-1B8F-4DE9-B04A-E416ABD626D1}">
      <dgm:prSet/>
      <dgm:spPr>
        <a:xfrm rot="8100000">
          <a:off x="3903841" y="2980554"/>
          <a:ext cx="324683" cy="52371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C366BE-3182-40BC-B5E1-3FE1FA9C4AC5}">
      <dgm:prSet phldrT="[Text]" custT="1"/>
      <dgm:spPr>
        <a:xfrm>
          <a:off x="544920" y="1649821"/>
          <a:ext cx="2086476" cy="155175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Action</a:t>
          </a:r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b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e.g. scaled up finance</a:t>
          </a:r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EC67EA-3EE2-4C72-BF82-C5A8CEEF25E4}" type="parTrans" cxnId="{7F9D3C36-88BD-48F9-B4B2-A5907E0AB9C2}">
      <dgm:prSet/>
      <dgm:spPr/>
      <dgm:t>
        <a:bodyPr/>
        <a:lstStyle/>
        <a:p>
          <a:endParaRPr lang="en-US"/>
        </a:p>
      </dgm:t>
    </dgm:pt>
    <dgm:pt modelId="{D4FAF9C5-D019-4E92-A262-4D1A5F9BE3F5}" type="sibTrans" cxnId="{7F9D3C36-88BD-48F9-B4B2-A5907E0AB9C2}">
      <dgm:prSet/>
      <dgm:spPr>
        <a:xfrm rot="18900000">
          <a:off x="2259760" y="1325558"/>
          <a:ext cx="333362" cy="52371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650F18-ED4C-4F03-983E-1B1ABD1E86E3}" type="pres">
      <dgm:prSet presAssocID="{20CF4803-86E3-4755-A3E9-2CBDC13316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A62B8-F8B7-4C58-A561-FE87D59B84E8}" type="pres">
      <dgm:prSet presAssocID="{1E4CD82C-62BB-4750-8891-37B4A4FE2A1D}" presName="node" presStyleLbl="node1" presStyleIdx="0" presStyleCnt="4" custScaleX="112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2B38A-F985-4179-8F1F-6616DCF15F7D}" type="pres">
      <dgm:prSet presAssocID="{3307A5A6-1A77-414A-B922-D1F1352A72E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BAB099-14CF-468D-A314-C075BCFDD55F}" type="pres">
      <dgm:prSet presAssocID="{3307A5A6-1A77-414A-B922-D1F1352A72E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774795E-B2BF-47DC-8485-33F4463584DB}" type="pres">
      <dgm:prSet presAssocID="{62E62679-0ECC-47BE-87E6-1009D475B78B}" presName="node" presStyleLbl="node1" presStyleIdx="1" presStyleCnt="4" custScaleX="12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97F7A-FBF3-4EFF-805C-4F21E67CEB8E}" type="pres">
      <dgm:prSet presAssocID="{14062DA6-D209-44D2-8941-990FE1ED820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7EC37EE-E5F9-49ED-B4DC-E4C353C9BD82}" type="pres">
      <dgm:prSet presAssocID="{14062DA6-D209-44D2-8941-990FE1ED820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3EBB6DF-DCA1-4F4F-9BA6-06B561FD9C5C}" type="pres">
      <dgm:prSet presAssocID="{A478F130-7731-4DCA-9810-3DDF29C5A5B1}" presName="node" presStyleLbl="node1" presStyleIdx="2" presStyleCnt="4" custScaleX="1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2B332-4EE4-451E-A2C5-98FFEC9C4385}" type="pres">
      <dgm:prSet presAssocID="{9AF816CB-82AE-4E4B-83DD-DBBBB57D45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39E9E18-4D28-42EB-9D96-DF951C0C5B40}" type="pres">
      <dgm:prSet presAssocID="{9AF816CB-82AE-4E4B-83DD-DBBBB57D45C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2DEA227-E063-46AF-B863-A6934802C04D}" type="pres">
      <dgm:prSet presAssocID="{F6C366BE-3182-40BC-B5E1-3FE1FA9C4AC5}" presName="node" presStyleLbl="node1" presStyleIdx="3" presStyleCnt="4" custScaleX="134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E0F9F-F656-4F60-8AA3-21A1FB11FBBA}" type="pres">
      <dgm:prSet presAssocID="{D4FAF9C5-D019-4E92-A262-4D1A5F9BE3F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FD8E554-E464-4176-AC0B-3BC94ED4C8C6}" type="pres">
      <dgm:prSet presAssocID="{D4FAF9C5-D019-4E92-A262-4D1A5F9BE3F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87C174B-073D-44C7-BBED-09BA1CFE5904}" type="presOf" srcId="{3307A5A6-1A77-414A-B922-D1F1352A72EA}" destId="{01BAB099-14CF-468D-A314-C075BCFDD55F}" srcOrd="1" destOrd="0" presId="urn:microsoft.com/office/officeart/2005/8/layout/cycle2"/>
    <dgm:cxn modelId="{B59EEEBE-9CEE-4667-8F60-50BFF243AC06}" type="presOf" srcId="{20CF4803-86E3-4755-A3E9-2CBDC133162C}" destId="{2E650F18-ED4C-4F03-983E-1B1ABD1E86E3}" srcOrd="0" destOrd="0" presId="urn:microsoft.com/office/officeart/2005/8/layout/cycle2"/>
    <dgm:cxn modelId="{55F1FAB4-5BC6-4F75-A614-63C7AC2235C4}" type="presOf" srcId="{D4FAF9C5-D019-4E92-A262-4D1A5F9BE3F5}" destId="{BFD8E554-E464-4176-AC0B-3BC94ED4C8C6}" srcOrd="1" destOrd="0" presId="urn:microsoft.com/office/officeart/2005/8/layout/cycle2"/>
    <dgm:cxn modelId="{B04F8708-45D6-4B69-BC7F-64697D7BA5D2}" type="presOf" srcId="{9AF816CB-82AE-4E4B-83DD-DBBBB57D45CC}" destId="{7B72B332-4EE4-451E-A2C5-98FFEC9C4385}" srcOrd="0" destOrd="0" presId="urn:microsoft.com/office/officeart/2005/8/layout/cycle2"/>
    <dgm:cxn modelId="{78103655-AAC7-42FE-847F-D6F11A9B64FC}" type="presOf" srcId="{A478F130-7731-4DCA-9810-3DDF29C5A5B1}" destId="{73EBB6DF-DCA1-4F4F-9BA6-06B561FD9C5C}" srcOrd="0" destOrd="0" presId="urn:microsoft.com/office/officeart/2005/8/layout/cycle2"/>
    <dgm:cxn modelId="{8D21E224-5D04-4866-80AA-187498FD9588}" type="presOf" srcId="{3307A5A6-1A77-414A-B922-D1F1352A72EA}" destId="{B702B38A-F985-4179-8F1F-6616DCF15F7D}" srcOrd="0" destOrd="0" presId="urn:microsoft.com/office/officeart/2005/8/layout/cycle2"/>
    <dgm:cxn modelId="{76C73BB7-6CE8-4FAA-820C-0235C86650B0}" type="presOf" srcId="{14062DA6-D209-44D2-8941-990FE1ED8200}" destId="{EB697F7A-FBF3-4EFF-805C-4F21E67CEB8E}" srcOrd="0" destOrd="0" presId="urn:microsoft.com/office/officeart/2005/8/layout/cycle2"/>
    <dgm:cxn modelId="{BE69B11E-7D92-49E4-9296-AA8518AF3910}" type="presOf" srcId="{1E4CD82C-62BB-4750-8891-37B4A4FE2A1D}" destId="{653A62B8-F8B7-4C58-A561-FE87D59B84E8}" srcOrd="0" destOrd="0" presId="urn:microsoft.com/office/officeart/2005/8/layout/cycle2"/>
    <dgm:cxn modelId="{A71B6161-1B8F-4DE9-B04A-E416ABD626D1}" srcId="{20CF4803-86E3-4755-A3E9-2CBDC133162C}" destId="{62E62679-0ECC-47BE-87E6-1009D475B78B}" srcOrd="1" destOrd="0" parTransId="{FA7B218A-2385-4294-9E88-28C8DEF29A86}" sibTransId="{14062DA6-D209-44D2-8941-990FE1ED8200}"/>
    <dgm:cxn modelId="{1B3574C5-A3E7-4954-8518-EDEB30D88529}" type="presOf" srcId="{F6C366BE-3182-40BC-B5E1-3FE1FA9C4AC5}" destId="{42DEA227-E063-46AF-B863-A6934802C04D}" srcOrd="0" destOrd="0" presId="urn:microsoft.com/office/officeart/2005/8/layout/cycle2"/>
    <dgm:cxn modelId="{E3751ABE-770C-4DCE-AB94-FF367E4AC5AB}" type="presOf" srcId="{D4FAF9C5-D019-4E92-A262-4D1A5F9BE3F5}" destId="{CCCE0F9F-F656-4F60-8AA3-21A1FB11FBBA}" srcOrd="0" destOrd="0" presId="urn:microsoft.com/office/officeart/2005/8/layout/cycle2"/>
    <dgm:cxn modelId="{9C730FAD-E6E8-47FA-BCC2-501557D27D12}" srcId="{20CF4803-86E3-4755-A3E9-2CBDC133162C}" destId="{1E4CD82C-62BB-4750-8891-37B4A4FE2A1D}" srcOrd="0" destOrd="0" parTransId="{7FA51ED8-156F-4CBA-AA3E-8B60EB22EA2F}" sibTransId="{3307A5A6-1A77-414A-B922-D1F1352A72EA}"/>
    <dgm:cxn modelId="{25C38156-D541-4861-8F52-870F8E6AF0E1}" type="presOf" srcId="{9AF816CB-82AE-4E4B-83DD-DBBBB57D45CC}" destId="{739E9E18-4D28-42EB-9D96-DF951C0C5B40}" srcOrd="1" destOrd="0" presId="urn:microsoft.com/office/officeart/2005/8/layout/cycle2"/>
    <dgm:cxn modelId="{D31A6584-3036-47A7-A2FB-3CEBD82CE774}" type="presOf" srcId="{62E62679-0ECC-47BE-87E6-1009D475B78B}" destId="{5774795E-B2BF-47DC-8485-33F4463584DB}" srcOrd="0" destOrd="0" presId="urn:microsoft.com/office/officeart/2005/8/layout/cycle2"/>
    <dgm:cxn modelId="{DBFCA81B-CBDE-4A4C-A968-B79AF839E73E}" type="presOf" srcId="{14062DA6-D209-44D2-8941-990FE1ED8200}" destId="{77EC37EE-E5F9-49ED-B4DC-E4C353C9BD82}" srcOrd="1" destOrd="0" presId="urn:microsoft.com/office/officeart/2005/8/layout/cycle2"/>
    <dgm:cxn modelId="{200497F2-E982-4B0F-87E6-82E5DA9F6658}" srcId="{20CF4803-86E3-4755-A3E9-2CBDC133162C}" destId="{A478F130-7731-4DCA-9810-3DDF29C5A5B1}" srcOrd="2" destOrd="0" parTransId="{B90F6DCD-80C1-4F4E-B22B-E1C90F888316}" sibTransId="{9AF816CB-82AE-4E4B-83DD-DBBBB57D45CC}"/>
    <dgm:cxn modelId="{7F9D3C36-88BD-48F9-B4B2-A5907E0AB9C2}" srcId="{20CF4803-86E3-4755-A3E9-2CBDC133162C}" destId="{F6C366BE-3182-40BC-B5E1-3FE1FA9C4AC5}" srcOrd="3" destOrd="0" parTransId="{D3EC67EA-3EE2-4C72-BF82-C5A8CEEF25E4}" sibTransId="{D4FAF9C5-D019-4E92-A262-4D1A5F9BE3F5}"/>
    <dgm:cxn modelId="{B51367CB-4A04-40AE-83DC-35CA93654CA0}" type="presParOf" srcId="{2E650F18-ED4C-4F03-983E-1B1ABD1E86E3}" destId="{653A62B8-F8B7-4C58-A561-FE87D59B84E8}" srcOrd="0" destOrd="0" presId="urn:microsoft.com/office/officeart/2005/8/layout/cycle2"/>
    <dgm:cxn modelId="{78710741-2868-4FDB-B514-7517B955A7E2}" type="presParOf" srcId="{2E650F18-ED4C-4F03-983E-1B1ABD1E86E3}" destId="{B702B38A-F985-4179-8F1F-6616DCF15F7D}" srcOrd="1" destOrd="0" presId="urn:microsoft.com/office/officeart/2005/8/layout/cycle2"/>
    <dgm:cxn modelId="{98466C0C-2154-4BCA-90D9-E6C46F13DCF8}" type="presParOf" srcId="{B702B38A-F985-4179-8F1F-6616DCF15F7D}" destId="{01BAB099-14CF-468D-A314-C075BCFDD55F}" srcOrd="0" destOrd="0" presId="urn:microsoft.com/office/officeart/2005/8/layout/cycle2"/>
    <dgm:cxn modelId="{5F89CF71-1BCD-4DC7-A18F-D6C5B333EEFF}" type="presParOf" srcId="{2E650F18-ED4C-4F03-983E-1B1ABD1E86E3}" destId="{5774795E-B2BF-47DC-8485-33F4463584DB}" srcOrd="2" destOrd="0" presId="urn:microsoft.com/office/officeart/2005/8/layout/cycle2"/>
    <dgm:cxn modelId="{DF019452-32D7-4CFF-BE69-60047255F5BB}" type="presParOf" srcId="{2E650F18-ED4C-4F03-983E-1B1ABD1E86E3}" destId="{EB697F7A-FBF3-4EFF-805C-4F21E67CEB8E}" srcOrd="3" destOrd="0" presId="urn:microsoft.com/office/officeart/2005/8/layout/cycle2"/>
    <dgm:cxn modelId="{872513AA-45D9-432F-A620-193F55854101}" type="presParOf" srcId="{EB697F7A-FBF3-4EFF-805C-4F21E67CEB8E}" destId="{77EC37EE-E5F9-49ED-B4DC-E4C353C9BD82}" srcOrd="0" destOrd="0" presId="urn:microsoft.com/office/officeart/2005/8/layout/cycle2"/>
    <dgm:cxn modelId="{6F63564E-20F5-47AB-A38D-08E72E848976}" type="presParOf" srcId="{2E650F18-ED4C-4F03-983E-1B1ABD1E86E3}" destId="{73EBB6DF-DCA1-4F4F-9BA6-06B561FD9C5C}" srcOrd="4" destOrd="0" presId="urn:microsoft.com/office/officeart/2005/8/layout/cycle2"/>
    <dgm:cxn modelId="{3E280410-23B6-44D4-8F4A-0B3E428A5E49}" type="presParOf" srcId="{2E650F18-ED4C-4F03-983E-1B1ABD1E86E3}" destId="{7B72B332-4EE4-451E-A2C5-98FFEC9C4385}" srcOrd="5" destOrd="0" presId="urn:microsoft.com/office/officeart/2005/8/layout/cycle2"/>
    <dgm:cxn modelId="{E33308F9-84B5-4C21-A118-4EE535FEC6BE}" type="presParOf" srcId="{7B72B332-4EE4-451E-A2C5-98FFEC9C4385}" destId="{739E9E18-4D28-42EB-9D96-DF951C0C5B40}" srcOrd="0" destOrd="0" presId="urn:microsoft.com/office/officeart/2005/8/layout/cycle2"/>
    <dgm:cxn modelId="{E7B28981-7989-45B0-BFFD-E905821B6C25}" type="presParOf" srcId="{2E650F18-ED4C-4F03-983E-1B1ABD1E86E3}" destId="{42DEA227-E063-46AF-B863-A6934802C04D}" srcOrd="6" destOrd="0" presId="urn:microsoft.com/office/officeart/2005/8/layout/cycle2"/>
    <dgm:cxn modelId="{7D354A35-BCDC-405D-81C2-451421042FB5}" type="presParOf" srcId="{2E650F18-ED4C-4F03-983E-1B1ABD1E86E3}" destId="{CCCE0F9F-F656-4F60-8AA3-21A1FB11FBBA}" srcOrd="7" destOrd="0" presId="urn:microsoft.com/office/officeart/2005/8/layout/cycle2"/>
    <dgm:cxn modelId="{113672E6-63AD-4EB4-A859-EC73BD1CB5C3}" type="presParOf" srcId="{CCCE0F9F-F656-4F60-8AA3-21A1FB11FBBA}" destId="{BFD8E554-E464-4176-AC0B-3BC94ED4C8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62B8-F8B7-4C58-A561-FE87D59B84E8}">
      <dsp:nvSpPr>
        <dsp:cNvPr id="0" name=""/>
        <dsp:cNvSpPr/>
      </dsp:nvSpPr>
      <dsp:spPr>
        <a:xfrm>
          <a:off x="1884240" y="375"/>
          <a:ext cx="1472341" cy="13080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Finance Strategies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99859" y="191934"/>
        <a:ext cx="1041103" cy="924932"/>
      </dsp:txXfrm>
    </dsp:sp>
    <dsp:sp modelId="{B702B38A-F985-4179-8F1F-6616DCF15F7D}">
      <dsp:nvSpPr>
        <dsp:cNvPr id="0" name=""/>
        <dsp:cNvSpPr/>
      </dsp:nvSpPr>
      <dsp:spPr>
        <a:xfrm rot="2700000">
          <a:off x="3152342" y="1111761"/>
          <a:ext cx="292325" cy="44146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65185" y="1169048"/>
        <a:ext cx="204628" cy="264881"/>
      </dsp:txXfrm>
    </dsp:sp>
    <dsp:sp modelId="{5774795E-B2BF-47DC-8485-33F4463584DB}">
      <dsp:nvSpPr>
        <dsp:cNvPr id="0" name=""/>
        <dsp:cNvSpPr/>
      </dsp:nvSpPr>
      <dsp:spPr>
        <a:xfrm>
          <a:off x="3190536" y="1390674"/>
          <a:ext cx="1640347" cy="13080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Synthesis of Finance Strategies </a:t>
          </a:r>
          <a:b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SCF</a:t>
          </a:r>
        </a:p>
      </dsp:txBody>
      <dsp:txXfrm>
        <a:off x="3430759" y="1582233"/>
        <a:ext cx="1159901" cy="924932"/>
      </dsp:txXfrm>
    </dsp:sp>
    <dsp:sp modelId="{EB697F7A-FBF3-4EFF-805C-4F21E67CEB8E}">
      <dsp:nvSpPr>
        <dsp:cNvPr id="0" name=""/>
        <dsp:cNvSpPr/>
      </dsp:nvSpPr>
      <dsp:spPr>
        <a:xfrm rot="8100000">
          <a:off x="3183996" y="2513215"/>
          <a:ext cx="274929" cy="44146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54396" y="2572347"/>
        <a:ext cx="192450" cy="264881"/>
      </dsp:txXfrm>
    </dsp:sp>
    <dsp:sp modelId="{73EBB6DF-DCA1-4F4F-9BA6-06B561FD9C5C}">
      <dsp:nvSpPr>
        <dsp:cNvPr id="0" name=""/>
        <dsp:cNvSpPr/>
      </dsp:nvSpPr>
      <dsp:spPr>
        <a:xfrm>
          <a:off x="1796934" y="2780974"/>
          <a:ext cx="1646953" cy="13080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Review and Consideration  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the MOP 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38125" y="2972533"/>
        <a:ext cx="1164571" cy="924932"/>
      </dsp:txXfrm>
    </dsp:sp>
    <dsp:sp modelId="{7B72B332-4EE4-451E-A2C5-98FFEC9C4385}">
      <dsp:nvSpPr>
        <dsp:cNvPr id="0" name=""/>
        <dsp:cNvSpPr/>
      </dsp:nvSpPr>
      <dsp:spPr>
        <a:xfrm rot="13500000">
          <a:off x="1804461" y="2530741"/>
          <a:ext cx="264850" cy="44146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72280" y="2647126"/>
        <a:ext cx="185395" cy="264881"/>
      </dsp:txXfrm>
    </dsp:sp>
    <dsp:sp modelId="{42DEA227-E063-46AF-B863-A6934802C04D}">
      <dsp:nvSpPr>
        <dsp:cNvPr id="0" name=""/>
        <dsp:cNvSpPr/>
      </dsp:nvSpPr>
      <dsp:spPr>
        <a:xfrm>
          <a:off x="350716" y="1390674"/>
          <a:ext cx="1758791" cy="130805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Action</a:t>
          </a: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b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e.g. scaled up finance</a:t>
          </a: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8285" y="1582233"/>
        <a:ext cx="1243653" cy="924932"/>
      </dsp:txXfrm>
    </dsp:sp>
    <dsp:sp modelId="{CCCE0F9F-F656-4F60-8AA3-21A1FB11FBBA}">
      <dsp:nvSpPr>
        <dsp:cNvPr id="0" name=""/>
        <dsp:cNvSpPr/>
      </dsp:nvSpPr>
      <dsp:spPr>
        <a:xfrm rot="18900000">
          <a:off x="1796419" y="1116536"/>
          <a:ext cx="282245" cy="44146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08819" y="1234765"/>
        <a:ext cx="197572" cy="26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5F2C-0A5F-B44D-8D55-9EFAB045262E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5F904-2DA9-054E-8C70-AE1ECBE2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B1B9-3E43-46CB-B35B-2C874D7F950A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1D30-5EE4-4900-9B6B-2420D10F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4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865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74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conclusion: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our proposal, we are combining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conduct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result by: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Having countries bound to implement their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mitigation commitments with a view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 policy change -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conduct)</a:t>
            </a:r>
          </a:p>
          <a:p>
            <a:pPr marL="457200" lvl="1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Providing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clear direction (Long term goals),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benchmark for the compliance assessment (ex post MRV and Implementation mechanism) and the link to the result/commitments – (result) </a:t>
            </a:r>
          </a:p>
          <a:p>
            <a:pPr marL="628650" lvl="1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7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3806-F571-4697-9071-3A4C89773E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091" lvl="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DE66-09AB-42E0-9B0B-D258F447A92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14" y="6379255"/>
            <a:ext cx="711111" cy="4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5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5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6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5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9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0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1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59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B83C-821C-4A54-B9B2-165A9A2FAD62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BDDB-C794-4086-ACF6-5333E49CE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accent4"/>
          </a:solidFill>
          <a:latin typeface="Arial MT Cn Lt"/>
          <a:ea typeface="+mj-ea"/>
          <a:cs typeface="Arial MT Cn 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B7E3-5374-4581-B080-4DF040F7E7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2247-F7F4-4CAD-8695-26D3EDA98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gif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06" y="1676400"/>
            <a:ext cx="5295388" cy="346066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40597" y="6400800"/>
            <a:ext cx="8319500" cy="0"/>
          </a:xfrm>
          <a:prstGeom prst="line">
            <a:avLst/>
          </a:prstGeom>
          <a:ln w="3175" cmpd="sng">
            <a:solidFill>
              <a:srgbClr val="4343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2250" y="285143"/>
            <a:ext cx="8319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4400" b="1" dirty="0">
                <a:solidFill>
                  <a:srgbClr val="007A4D"/>
                </a:solidFill>
                <a:latin typeface="Arial MT Std Light Cond" pitchFamily="34" charset="0"/>
                <a:cs typeface="Arial MT Cn Lt"/>
              </a:rPr>
              <a:t>AGREEMENT </a:t>
            </a:r>
            <a:r>
              <a:rPr lang="en-US" sz="4400" b="1" dirty="0" smtClean="0">
                <a:solidFill>
                  <a:srgbClr val="007A4D"/>
                </a:solidFill>
                <a:latin typeface="Arial MT Std Light Cond" pitchFamily="34" charset="0"/>
                <a:cs typeface="Arial MT Cn Lt"/>
              </a:rPr>
              <a:t>FOR</a:t>
            </a:r>
          </a:p>
          <a:p>
            <a:pPr lvl="0" algn="ctr" defTabSz="914400"/>
            <a:r>
              <a:rPr lang="en-US" sz="4400" b="1" dirty="0" smtClean="0">
                <a:solidFill>
                  <a:srgbClr val="007A4D"/>
                </a:solidFill>
                <a:latin typeface="Arial MT Std Light Cond" pitchFamily="34" charset="0"/>
                <a:cs typeface="Arial MT Cn Lt"/>
              </a:rPr>
              <a:t>CLIMATE TRANSFORMATION</a:t>
            </a:r>
            <a:endParaRPr lang="en-US" sz="4400" b="1" dirty="0">
              <a:solidFill>
                <a:srgbClr val="007A4D"/>
              </a:solidFill>
              <a:latin typeface="Arial MT Std Light Cond" pitchFamily="34" charset="0"/>
              <a:cs typeface="Arial MT Cn Lt"/>
            </a:endParaRPr>
          </a:p>
        </p:txBody>
      </p:sp>
    </p:spTree>
    <p:extLst>
      <p:ext uri="{BB962C8B-B14F-4D97-AF65-F5344CB8AC3E}">
        <p14:creationId xmlns:p14="http://schemas.microsoft.com/office/powerpoint/2010/main" val="175150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ADAPTATION (2)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1592796"/>
            <a:ext cx="7924800" cy="38478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ensure the allocation of public finance is balanced (equal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allocation)</a:t>
            </a:r>
          </a:p>
          <a:p>
            <a:pPr lvl="0"/>
            <a:endParaRPr lang="en-US" sz="20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Developing countries, including, in particular, least developed countries and small island developing States, shall be eligible for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support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Relevant international organizations and expert bodies outside the Convention are encouraged to cooperate and invited to report regularly on their actions and activities to achieve the long-term adaptation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goal</a:t>
            </a:r>
            <a:endParaRPr lang="en-US" sz="20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13943" y="76200"/>
            <a:ext cx="977657" cy="1048861"/>
            <a:chOff x="1765543" y="551339"/>
            <a:chExt cx="5791200" cy="59212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943" y="1447800"/>
              <a:ext cx="5321057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765543" y="551339"/>
              <a:ext cx="5791200" cy="5921212"/>
              <a:chOff x="1676400" y="555788"/>
              <a:chExt cx="5791200" cy="592121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676400" y="688848"/>
                <a:ext cx="5791200" cy="57881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8600" y="666750"/>
                <a:ext cx="1066800" cy="952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4633627">
                <a:off x="3848099" y="562931"/>
                <a:ext cx="381000" cy="366713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16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635795" y="1882143"/>
            <a:ext cx="200278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Goal?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57245" y="3158947"/>
            <a:ext cx="10546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Quantitative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457200" y="2935985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4" y="672083"/>
                </a:lnTo>
                <a:lnTo>
                  <a:pt x="1054354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1796303" y="3154681"/>
            <a:ext cx="1020557" cy="21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Qualitative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55648" y="2935985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8"/>
          <p:cNvSpPr/>
          <p:nvPr/>
        </p:nvSpPr>
        <p:spPr>
          <a:xfrm>
            <a:off x="952703" y="2842388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1615382" y="2564815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28"/>
          <p:cNvSpPr/>
          <p:nvPr/>
        </p:nvSpPr>
        <p:spPr>
          <a:xfrm>
            <a:off x="457200" y="1371600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29"/>
          <p:cNvSpPr txBox="1"/>
          <p:nvPr/>
        </p:nvSpPr>
        <p:spPr>
          <a:xfrm>
            <a:off x="635795" y="1882143"/>
            <a:ext cx="200278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ADAPTATION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38584" y="3324578"/>
            <a:ext cx="477520" cy="477520"/>
            <a:chOff x="1159813" y="3272033"/>
            <a:chExt cx="477520" cy="477520"/>
          </a:xfrm>
        </p:grpSpPr>
        <p:sp>
          <p:nvSpPr>
            <p:cNvPr id="1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21" name="object 30"/>
          <p:cNvSpPr/>
          <p:nvPr/>
        </p:nvSpPr>
        <p:spPr>
          <a:xfrm>
            <a:off x="3395598" y="1371600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3703317" y="2895600"/>
            <a:ext cx="1645902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rgbClr val="FFFFFF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3703317" y="3837655"/>
            <a:ext cx="1645902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chemeClr val="bg1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17"/>
          <p:cNvSpPr/>
          <p:nvPr/>
        </p:nvSpPr>
        <p:spPr>
          <a:xfrm>
            <a:off x="2103146" y="2043683"/>
            <a:ext cx="1256839" cy="1842512"/>
          </a:xfrm>
          <a:custGeom>
            <a:avLst/>
            <a:gdLst/>
            <a:ahLst/>
            <a:cxnLst/>
            <a:rect l="l" t="t" r="r" b="b"/>
            <a:pathLst>
              <a:path w="2410460" h="1837054">
                <a:moveTo>
                  <a:pt x="0" y="1564386"/>
                </a:moveTo>
                <a:lnTo>
                  <a:pt x="0" y="1836915"/>
                </a:lnTo>
                <a:lnTo>
                  <a:pt x="2104567" y="1836915"/>
                </a:lnTo>
                <a:lnTo>
                  <a:pt x="2104567" y="0"/>
                </a:lnTo>
                <a:lnTo>
                  <a:pt x="2410307" y="0"/>
                </a:lnTo>
              </a:path>
            </a:pathLst>
          </a:custGeom>
          <a:ln w="3175">
            <a:solidFill>
              <a:srgbClr val="7676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31"/>
          <p:cNvSpPr txBox="1"/>
          <p:nvPr/>
        </p:nvSpPr>
        <p:spPr>
          <a:xfrm>
            <a:off x="3503500" y="1882143"/>
            <a:ext cx="21431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Political Parity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3861257" y="4066165"/>
            <a:ext cx="133002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Effort statement</a:t>
            </a:r>
            <a:endParaRPr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08128" y="3213770"/>
            <a:ext cx="477520" cy="477520"/>
            <a:chOff x="1159813" y="3272033"/>
            <a:chExt cx="477520" cy="477520"/>
          </a:xfrm>
        </p:grpSpPr>
        <p:sp>
          <p:nvSpPr>
            <p:cNvPr id="29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3" name="object 15"/>
          <p:cNvSpPr/>
          <p:nvPr/>
        </p:nvSpPr>
        <p:spPr>
          <a:xfrm>
            <a:off x="7823483" y="4463190"/>
            <a:ext cx="245745" cy="221615"/>
          </a:xfrm>
          <a:custGeom>
            <a:avLst/>
            <a:gdLst/>
            <a:ahLst/>
            <a:cxnLst/>
            <a:rect l="l" t="t" r="r" b="b"/>
            <a:pathLst>
              <a:path w="245744" h="221614">
                <a:moveTo>
                  <a:pt x="0" y="129171"/>
                </a:moveTo>
                <a:lnTo>
                  <a:pt x="90208" y="221310"/>
                </a:lnTo>
                <a:lnTo>
                  <a:pt x="245300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2"/>
          <p:cNvSpPr/>
          <p:nvPr/>
        </p:nvSpPr>
        <p:spPr>
          <a:xfrm>
            <a:off x="6327647" y="1371600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59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1"/>
          <p:cNvSpPr txBox="1"/>
          <p:nvPr/>
        </p:nvSpPr>
        <p:spPr>
          <a:xfrm>
            <a:off x="6438010" y="1735970"/>
            <a:ext cx="21431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Further Enhancement 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15"/>
          <p:cNvSpPr/>
          <p:nvPr/>
        </p:nvSpPr>
        <p:spPr>
          <a:xfrm>
            <a:off x="6776869" y="2989365"/>
            <a:ext cx="1607828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rgbClr val="FFFFFF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13"/>
          <p:cNvSpPr txBox="1"/>
          <p:nvPr/>
        </p:nvSpPr>
        <p:spPr>
          <a:xfrm>
            <a:off x="3887557" y="3124875"/>
            <a:ext cx="133002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5-year 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c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ycle</a:t>
            </a:r>
            <a:endParaRPr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" name="object 13"/>
          <p:cNvSpPr txBox="1"/>
          <p:nvPr/>
        </p:nvSpPr>
        <p:spPr>
          <a:xfrm>
            <a:off x="7078110" y="3109134"/>
            <a:ext cx="9811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MRV </a:t>
            </a:r>
          </a:p>
          <a:p>
            <a:pPr marL="12700" algn="ctr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(or M &amp; E)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15"/>
          <p:cNvSpPr/>
          <p:nvPr/>
        </p:nvSpPr>
        <p:spPr>
          <a:xfrm>
            <a:off x="6776869" y="3985316"/>
            <a:ext cx="1607828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chemeClr val="bg1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13"/>
          <p:cNvSpPr txBox="1"/>
          <p:nvPr/>
        </p:nvSpPr>
        <p:spPr>
          <a:xfrm>
            <a:off x="6738315" y="4086182"/>
            <a:ext cx="16849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Adaptation committee 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r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ole</a:t>
            </a:r>
            <a:endParaRPr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2" name="object 15"/>
          <p:cNvSpPr/>
          <p:nvPr/>
        </p:nvSpPr>
        <p:spPr>
          <a:xfrm>
            <a:off x="3703317" y="4824511"/>
            <a:ext cx="1645902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chemeClr val="bg1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13"/>
          <p:cNvSpPr txBox="1"/>
          <p:nvPr/>
        </p:nvSpPr>
        <p:spPr>
          <a:xfrm>
            <a:off x="3710100" y="5053021"/>
            <a:ext cx="168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50-50 finance 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plit</a:t>
            </a:r>
            <a:endParaRPr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210758" y="5185486"/>
            <a:ext cx="477520" cy="477520"/>
            <a:chOff x="1159813" y="3272033"/>
            <a:chExt cx="477520" cy="477520"/>
          </a:xfrm>
        </p:grpSpPr>
        <p:sp>
          <p:nvSpPr>
            <p:cNvPr id="5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6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7" name="object 19"/>
          <p:cNvSpPr/>
          <p:nvPr/>
        </p:nvSpPr>
        <p:spPr>
          <a:xfrm>
            <a:off x="4552568" y="2712722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19"/>
          <p:cNvSpPr/>
          <p:nvPr/>
        </p:nvSpPr>
        <p:spPr>
          <a:xfrm>
            <a:off x="4545838" y="3575792"/>
            <a:ext cx="91439" cy="274317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19"/>
          <p:cNvSpPr/>
          <p:nvPr/>
        </p:nvSpPr>
        <p:spPr>
          <a:xfrm>
            <a:off x="4549728" y="4517069"/>
            <a:ext cx="91439" cy="30600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19"/>
          <p:cNvSpPr/>
          <p:nvPr/>
        </p:nvSpPr>
        <p:spPr>
          <a:xfrm>
            <a:off x="7568692" y="3671634"/>
            <a:ext cx="91439" cy="30600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19"/>
          <p:cNvSpPr/>
          <p:nvPr/>
        </p:nvSpPr>
        <p:spPr>
          <a:xfrm>
            <a:off x="7568692" y="2671500"/>
            <a:ext cx="91439" cy="30600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15"/>
          <p:cNvSpPr/>
          <p:nvPr/>
        </p:nvSpPr>
        <p:spPr>
          <a:xfrm>
            <a:off x="6776869" y="4954967"/>
            <a:ext cx="1613886" cy="914400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chemeClr val="bg1"/>
          </a:solidFill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19"/>
          <p:cNvSpPr/>
          <p:nvPr/>
        </p:nvSpPr>
        <p:spPr>
          <a:xfrm>
            <a:off x="7583812" y="4648967"/>
            <a:ext cx="91439" cy="30600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13"/>
          <p:cNvSpPr txBox="1"/>
          <p:nvPr/>
        </p:nvSpPr>
        <p:spPr>
          <a:xfrm>
            <a:off x="6776869" y="4984193"/>
            <a:ext cx="161388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NAPs undertaken for different temperature scenarios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207157" y="3340319"/>
            <a:ext cx="477520" cy="477520"/>
            <a:chOff x="1159813" y="3272033"/>
            <a:chExt cx="477520" cy="477520"/>
          </a:xfrm>
        </p:grpSpPr>
        <p:sp>
          <p:nvSpPr>
            <p:cNvPr id="71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2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209787" y="5543466"/>
            <a:ext cx="477520" cy="477520"/>
            <a:chOff x="1159813" y="3272033"/>
            <a:chExt cx="477520" cy="477520"/>
          </a:xfrm>
        </p:grpSpPr>
        <p:sp>
          <p:nvSpPr>
            <p:cNvPr id="74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209443" y="4205623"/>
            <a:ext cx="477520" cy="477520"/>
            <a:chOff x="1159813" y="3272033"/>
            <a:chExt cx="477520" cy="477520"/>
          </a:xfrm>
        </p:grpSpPr>
        <p:sp>
          <p:nvSpPr>
            <p:cNvPr id="77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8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208472" y="4337930"/>
            <a:ext cx="477520" cy="477520"/>
            <a:chOff x="1159813" y="3272033"/>
            <a:chExt cx="477520" cy="477520"/>
          </a:xfrm>
        </p:grpSpPr>
        <p:sp>
          <p:nvSpPr>
            <p:cNvPr id="8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60" name="object 6"/>
          <p:cNvSpPr/>
          <p:nvPr/>
        </p:nvSpPr>
        <p:spPr>
          <a:xfrm>
            <a:off x="3321885" y="2015807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01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635795" y="1882143"/>
            <a:ext cx="200278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Goal?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93790" y="3273015"/>
            <a:ext cx="3816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457200" y="3050051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4" y="672083"/>
                </a:lnTo>
                <a:lnTo>
                  <a:pt x="1054354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2136775" y="3273015"/>
            <a:ext cx="2921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55648" y="3050051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211170" y="3568065"/>
            <a:ext cx="477520" cy="477520"/>
            <a:chOff x="1159813" y="3272033"/>
            <a:chExt cx="477520" cy="477520"/>
          </a:xfrm>
        </p:grpSpPr>
        <p:sp>
          <p:nvSpPr>
            <p:cNvPr id="14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6" name="object 18"/>
          <p:cNvSpPr/>
          <p:nvPr/>
        </p:nvSpPr>
        <p:spPr>
          <a:xfrm>
            <a:off x="952703" y="2956454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1615382" y="2678881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29"/>
          <p:cNvSpPr txBox="1"/>
          <p:nvPr/>
        </p:nvSpPr>
        <p:spPr>
          <a:xfrm>
            <a:off x="635795" y="1882143"/>
            <a:ext cx="200278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Goal?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bk object 18"/>
          <p:cNvSpPr/>
          <p:nvPr/>
        </p:nvSpPr>
        <p:spPr>
          <a:xfrm>
            <a:off x="3319398" y="2027296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LOSS &amp; DAMAGE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503" y="1362230"/>
            <a:ext cx="2359660" cy="1344295"/>
            <a:chOff x="457200" y="1371600"/>
            <a:chExt cx="2359660" cy="1344295"/>
          </a:xfrm>
        </p:grpSpPr>
        <p:sp>
          <p:nvSpPr>
            <p:cNvPr id="30" name="object 28"/>
            <p:cNvSpPr/>
            <p:nvPr/>
          </p:nvSpPr>
          <p:spPr>
            <a:xfrm>
              <a:off x="457200" y="1371600"/>
              <a:ext cx="2359660" cy="1344295"/>
            </a:xfrm>
            <a:custGeom>
              <a:avLst/>
              <a:gdLst/>
              <a:ahLst/>
              <a:cxnLst/>
              <a:rect l="l" t="t" r="r" b="b"/>
              <a:pathLst>
                <a:path w="2359660" h="1344295">
                  <a:moveTo>
                    <a:pt x="0" y="1344167"/>
                  </a:moveTo>
                  <a:lnTo>
                    <a:pt x="2359152" y="1344167"/>
                  </a:lnTo>
                  <a:lnTo>
                    <a:pt x="2359152" y="0"/>
                  </a:lnTo>
                  <a:lnTo>
                    <a:pt x="0" y="0"/>
                  </a:lnTo>
                  <a:lnTo>
                    <a:pt x="0" y="1344167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538961" y="1735970"/>
              <a:ext cx="220980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Is Loss &amp; Damage in the Agreement?</a:t>
              </a:r>
              <a:endParaRPr sz="2000" dirty="0"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95598" y="1371600"/>
            <a:ext cx="2372742" cy="4177665"/>
            <a:chOff x="3395598" y="1371600"/>
            <a:chExt cx="2372742" cy="4177665"/>
          </a:xfrm>
        </p:grpSpPr>
        <p:sp>
          <p:nvSpPr>
            <p:cNvPr id="6" name="object 3"/>
            <p:cNvSpPr/>
            <p:nvPr/>
          </p:nvSpPr>
          <p:spPr>
            <a:xfrm>
              <a:off x="4572000" y="2438400"/>
              <a:ext cx="45719" cy="1676400"/>
            </a:xfrm>
            <a:custGeom>
              <a:avLst/>
              <a:gdLst/>
              <a:ahLst/>
              <a:cxnLst/>
              <a:rect l="l" t="t" r="r" b="b"/>
              <a:pathLst>
                <a:path h="229870">
                  <a:moveTo>
                    <a:pt x="0" y="0"/>
                  </a:moveTo>
                  <a:lnTo>
                    <a:pt x="0" y="229743"/>
                  </a:lnTo>
                </a:path>
              </a:pathLst>
            </a:custGeom>
            <a:ln w="9525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15"/>
            <p:cNvSpPr/>
            <p:nvPr/>
          </p:nvSpPr>
          <p:spPr>
            <a:xfrm>
              <a:off x="3429000" y="2895600"/>
              <a:ext cx="2339340" cy="672465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solidFill>
              <a:srgbClr val="FFFFFF"/>
            </a:solidFill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30"/>
            <p:cNvSpPr/>
            <p:nvPr/>
          </p:nvSpPr>
          <p:spPr>
            <a:xfrm>
              <a:off x="3395598" y="1371600"/>
              <a:ext cx="2359660" cy="1344295"/>
            </a:xfrm>
            <a:custGeom>
              <a:avLst/>
              <a:gdLst/>
              <a:ahLst/>
              <a:cxnLst/>
              <a:rect l="l" t="t" r="r" b="b"/>
              <a:pathLst>
                <a:path w="2359660" h="1344295">
                  <a:moveTo>
                    <a:pt x="0" y="1344167"/>
                  </a:moveTo>
                  <a:lnTo>
                    <a:pt x="2359152" y="1344167"/>
                  </a:lnTo>
                  <a:lnTo>
                    <a:pt x="2359152" y="0"/>
                  </a:lnTo>
                  <a:lnTo>
                    <a:pt x="0" y="0"/>
                  </a:lnTo>
                  <a:lnTo>
                    <a:pt x="0" y="1344167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31"/>
            <p:cNvSpPr txBox="1"/>
            <p:nvPr/>
          </p:nvSpPr>
          <p:spPr>
            <a:xfrm>
              <a:off x="3661536" y="1747460"/>
              <a:ext cx="1874267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What is the vehicle?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25" name="object 13"/>
            <p:cNvSpPr txBox="1"/>
            <p:nvPr/>
          </p:nvSpPr>
          <p:spPr>
            <a:xfrm>
              <a:off x="3957461" y="3016388"/>
              <a:ext cx="1274796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00" dirty="0">
                  <a:solidFill>
                    <a:srgbClr val="767661"/>
                  </a:solidFill>
                  <a:latin typeface="Arial"/>
                  <a:cs typeface="Arial"/>
                </a:rPr>
                <a:t>E</a:t>
              </a:r>
              <a: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xtend the WIM beyond 2016</a:t>
              </a:r>
              <a:endParaRPr sz="14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3429000" y="3886200"/>
              <a:ext cx="2339340" cy="672465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solidFill>
              <a:schemeClr val="bg1"/>
            </a:solidFill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17"/>
            <p:cNvSpPr txBox="1"/>
            <p:nvPr/>
          </p:nvSpPr>
          <p:spPr>
            <a:xfrm>
              <a:off x="3720486" y="4114800"/>
              <a:ext cx="179446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400" dirty="0">
                  <a:solidFill>
                    <a:srgbClr val="767661"/>
                  </a:solidFill>
                  <a:latin typeface="Arial"/>
                  <a:cs typeface="Arial"/>
                </a:rPr>
                <a:t>C</a:t>
              </a:r>
              <a: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ompensation regime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37" name="object 15"/>
            <p:cNvSpPr/>
            <p:nvPr/>
          </p:nvSpPr>
          <p:spPr>
            <a:xfrm>
              <a:off x="3429000" y="4876800"/>
              <a:ext cx="2339340" cy="672465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solidFill>
              <a:schemeClr val="bg1"/>
            </a:solidFill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19"/>
            <p:cNvSpPr/>
            <p:nvPr/>
          </p:nvSpPr>
          <p:spPr>
            <a:xfrm flipH="1">
              <a:off x="4526281" y="4558665"/>
              <a:ext cx="45719" cy="318135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27280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17"/>
            <p:cNvSpPr txBox="1"/>
            <p:nvPr/>
          </p:nvSpPr>
          <p:spPr>
            <a:xfrm>
              <a:off x="3735115" y="5109702"/>
              <a:ext cx="179446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00" dirty="0">
                  <a:solidFill>
                    <a:srgbClr val="767661"/>
                  </a:solidFill>
                  <a:latin typeface="Arial"/>
                  <a:cs typeface="Arial"/>
                </a:rPr>
                <a:t>S</a:t>
              </a:r>
              <a: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pecific requirements </a:t>
              </a:r>
              <a:endParaRPr sz="1400" dirty="0">
                <a:latin typeface="Arial"/>
                <a:cs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45393" y="1383090"/>
            <a:ext cx="2359660" cy="3187065"/>
            <a:chOff x="6327647" y="1371600"/>
            <a:chExt cx="2359660" cy="3187065"/>
          </a:xfrm>
        </p:grpSpPr>
        <p:sp>
          <p:nvSpPr>
            <p:cNvPr id="42" name="object 32"/>
            <p:cNvSpPr/>
            <p:nvPr/>
          </p:nvSpPr>
          <p:spPr>
            <a:xfrm>
              <a:off x="6327647" y="1371600"/>
              <a:ext cx="2359660" cy="1344295"/>
            </a:xfrm>
            <a:custGeom>
              <a:avLst/>
              <a:gdLst/>
              <a:ahLst/>
              <a:cxnLst/>
              <a:rect l="l" t="t" r="r" b="b"/>
              <a:pathLst>
                <a:path w="2359659" h="1344295">
                  <a:moveTo>
                    <a:pt x="0" y="1344167"/>
                  </a:moveTo>
                  <a:lnTo>
                    <a:pt x="2359152" y="1344167"/>
                  </a:lnTo>
                  <a:lnTo>
                    <a:pt x="2359152" y="0"/>
                  </a:lnTo>
                  <a:lnTo>
                    <a:pt x="0" y="0"/>
                  </a:lnTo>
                  <a:lnTo>
                    <a:pt x="0" y="1344167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3" name="object 3"/>
            <p:cNvSpPr/>
            <p:nvPr/>
          </p:nvSpPr>
          <p:spPr>
            <a:xfrm>
              <a:off x="7467600" y="2438400"/>
              <a:ext cx="45719" cy="1676400"/>
            </a:xfrm>
            <a:custGeom>
              <a:avLst/>
              <a:gdLst/>
              <a:ahLst/>
              <a:cxnLst/>
              <a:rect l="l" t="t" r="r" b="b"/>
              <a:pathLst>
                <a:path h="229870">
                  <a:moveTo>
                    <a:pt x="0" y="0"/>
                  </a:moveTo>
                  <a:lnTo>
                    <a:pt x="0" y="229743"/>
                  </a:lnTo>
                </a:path>
              </a:pathLst>
            </a:custGeom>
            <a:ln w="9525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4" name="object 15"/>
            <p:cNvSpPr/>
            <p:nvPr/>
          </p:nvSpPr>
          <p:spPr>
            <a:xfrm>
              <a:off x="6337808" y="2935985"/>
              <a:ext cx="2339340" cy="672465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solidFill>
              <a:srgbClr val="FFFFFF"/>
            </a:solidFill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15"/>
            <p:cNvSpPr/>
            <p:nvPr/>
          </p:nvSpPr>
          <p:spPr>
            <a:xfrm>
              <a:off x="6337808" y="3886200"/>
              <a:ext cx="2339340" cy="672465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solidFill>
              <a:srgbClr val="FFFFFF"/>
            </a:solidFill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6365495" y="3074295"/>
              <a:ext cx="227579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00" dirty="0">
                  <a:solidFill>
                    <a:srgbClr val="767661"/>
                  </a:solidFill>
                  <a:latin typeface="Arial"/>
                  <a:cs typeface="Arial"/>
                </a:rPr>
                <a:t>A</a:t>
              </a:r>
              <a: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ccelerate work under </a:t>
              </a:r>
              <a:b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</a:br>
              <a:r>
                <a:rPr lang="en-US"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the WIM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47" name="object 20"/>
            <p:cNvSpPr txBox="1"/>
            <p:nvPr/>
          </p:nvSpPr>
          <p:spPr>
            <a:xfrm>
              <a:off x="6459070" y="4006988"/>
              <a:ext cx="2030001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00" spc="-5" dirty="0">
                  <a:solidFill>
                    <a:srgbClr val="767661"/>
                  </a:solidFill>
                  <a:latin typeface="Arial"/>
                  <a:cs typeface="Arial"/>
                </a:rPr>
                <a:t>A</a:t>
              </a:r>
              <a:r>
                <a:rPr lang="en-US" sz="1400" spc="-5" dirty="0" smtClean="0">
                  <a:solidFill>
                    <a:srgbClr val="767661"/>
                  </a:solidFill>
                  <a:latin typeface="Arial"/>
                  <a:cs typeface="Arial"/>
                </a:rPr>
                <a:t>dditional research and scoping studies or pilots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48" name="object 31"/>
            <p:cNvSpPr txBox="1"/>
            <p:nvPr/>
          </p:nvSpPr>
          <p:spPr>
            <a:xfrm>
              <a:off x="6477000" y="1752600"/>
              <a:ext cx="214312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2000" kern="0" dirty="0" smtClean="0">
                  <a:solidFill>
                    <a:prstClr val="white"/>
                  </a:solidFill>
                  <a:latin typeface="Arial"/>
                  <a:ea typeface="+mj-ea"/>
                  <a:cs typeface="Arial"/>
                </a:rPr>
                <a:t>What are the functions?</a:t>
              </a:r>
              <a:endParaRPr sz="2000" dirty="0"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487193" y="3385883"/>
            <a:ext cx="477520" cy="477520"/>
            <a:chOff x="1159813" y="3272033"/>
            <a:chExt cx="477520" cy="477520"/>
          </a:xfrm>
        </p:grpSpPr>
        <p:sp>
          <p:nvSpPr>
            <p:cNvPr id="64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5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476664" y="4363760"/>
            <a:ext cx="477520" cy="477520"/>
            <a:chOff x="1159813" y="3272033"/>
            <a:chExt cx="477520" cy="477520"/>
          </a:xfrm>
        </p:grpSpPr>
        <p:sp>
          <p:nvSpPr>
            <p:cNvPr id="67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8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08067" y="3370814"/>
            <a:ext cx="477520" cy="477520"/>
            <a:chOff x="1159813" y="3272033"/>
            <a:chExt cx="477520" cy="477520"/>
          </a:xfrm>
        </p:grpSpPr>
        <p:sp>
          <p:nvSpPr>
            <p:cNvPr id="5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952703" y="3723640"/>
            <a:ext cx="0" cy="616745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703" y="4340385"/>
            <a:ext cx="2095297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48000" y="2055236"/>
            <a:ext cx="0" cy="2285149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2055236"/>
            <a:ext cx="347598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81290" y="3217966"/>
            <a:ext cx="216978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998268" y="2059780"/>
            <a:ext cx="0" cy="1158186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98268" y="2059365"/>
            <a:ext cx="347598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bk object 18"/>
          <p:cNvSpPr/>
          <p:nvPr/>
        </p:nvSpPr>
        <p:spPr>
          <a:xfrm>
            <a:off x="6275539" y="2034377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7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6" y="139350"/>
            <a:ext cx="8309703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ADDITIONAL COOPERATIVE ACTION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6264" y="1143025"/>
            <a:ext cx="8351472" cy="5073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prepare, communicate and implement joint agreements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cooperate on actions that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a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supplementary actions may include non-state actors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may work with other international organizations in pursuit of cooperative action</a:t>
            </a:r>
          </a:p>
          <a:p>
            <a:pPr lvl="0"/>
            <a:endParaRPr lang="en-US" sz="2400" dirty="0" smtClean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C36"/>
                </a:solidFill>
                <a:latin typeface="+mj-lt"/>
                <a:cs typeface="Arial" panose="020B0604020202020204" pitchFamily="34" charset="0"/>
              </a:rPr>
              <a:t>Guidelines for recognition and </a:t>
            </a:r>
            <a:r>
              <a:rPr lang="pt-BR" sz="2400" dirty="0">
                <a:solidFill>
                  <a:srgbClr val="3B3C36"/>
                </a:solidFill>
                <a:latin typeface="+mj-lt"/>
              </a:rPr>
              <a:t>contributions by subnational and non-State actors</a:t>
            </a:r>
            <a:r>
              <a:rPr lang="pt-BR" sz="2800" dirty="0">
                <a:solidFill>
                  <a:srgbClr val="FF0000"/>
                </a:solidFill>
                <a:latin typeface="+mj-lt"/>
              </a:rPr>
              <a:t> 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9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0061922"/>
              </p:ext>
            </p:extLst>
          </p:nvPr>
        </p:nvGraphicFramePr>
        <p:xfrm>
          <a:off x="2057400" y="1371600"/>
          <a:ext cx="51816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2060334"/>
            <a:ext cx="16764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Inputs: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ational reports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Biennial assessments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Reports by financial Institutions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Equity Framework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0597" y="151663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SUPPORT CYCLE</a:t>
            </a:r>
            <a:endParaRPr lang="en-US" sz="3600" dirty="0">
              <a:solidFill>
                <a:srgbClr val="007A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862" y="5562600"/>
            <a:ext cx="723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  <a:t>GOAL: </a:t>
            </a:r>
            <a:r>
              <a:rPr lang="en-US" sz="2400" b="1" dirty="0" smtClean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  <a:t>Support mitigation and adaptation goals </a:t>
            </a:r>
            <a:br>
              <a:rPr lang="en-US" sz="2400" b="1" dirty="0" smtClean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</a:br>
            <a:r>
              <a:rPr lang="en-US" sz="2400" b="1" dirty="0" smtClean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  <a:t>and shift the agenda </a:t>
            </a:r>
            <a:endParaRPr lang="en-US" sz="2400" b="1" dirty="0">
              <a:solidFill>
                <a:srgbClr val="007A4D"/>
              </a:solidFill>
              <a:latin typeface="Arial MT Cn Lt"/>
              <a:ea typeface="+mj-ea"/>
              <a:cs typeface="Arial MT Cn Lt"/>
            </a:endParaRPr>
          </a:p>
        </p:txBody>
      </p:sp>
      <p:pic>
        <p:nvPicPr>
          <p:cNvPr id="1026" name="Picture 2" descr="C:\Users\cynthia.elliott\AppData\Local\Microsoft\Windows\Temporary Internet Files\Content.Outlook\VL8ASVIV\41315  Support Cycle revis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80868"/>
            <a:ext cx="5867400" cy="49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2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FINANCE (1)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1051586"/>
            <a:ext cx="7924800" cy="5005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shift and scale-up investments for low carbon and climate-resilient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country Parties shall make financial contributions and mobilize finance at an increasing scale from a floor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Parties, regularly determined by the MOP, shall also provide financial contributions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shall improve national policy and institutional frameworks for climate finance</a:t>
            </a:r>
          </a:p>
        </p:txBody>
      </p:sp>
    </p:spTree>
    <p:extLst>
      <p:ext uri="{BB962C8B-B14F-4D97-AF65-F5344CB8AC3E}">
        <p14:creationId xmlns:p14="http://schemas.microsoft.com/office/powerpoint/2010/main" val="15220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FINANCE (2)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684" y="1051586"/>
            <a:ext cx="7924800" cy="41883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five years, until the LTGs are met, the provision of climate finance shall be scaled up as part of a continuous support cycle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Party shall prepare and submit finance strategies</a:t>
            </a:r>
          </a:p>
          <a:p>
            <a:pPr lvl="0"/>
            <a:endParaRPr lang="en-US" sz="20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Committee on Finance shall prepare and provide, for the MOP a synthesis and aggregate analysis of the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shall work with and through national and international financial institutions in order to align investment decisions and policies w the LTGs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ject 2"/>
          <p:cNvSpPr/>
          <p:nvPr/>
        </p:nvSpPr>
        <p:spPr>
          <a:xfrm>
            <a:off x="4480561" y="2252111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4297684" y="295148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4485323" y="4478189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2819526" y="1984248"/>
            <a:ext cx="517525" cy="1281430"/>
          </a:xfrm>
          <a:custGeom>
            <a:avLst/>
            <a:gdLst/>
            <a:ahLst/>
            <a:cxnLst/>
            <a:rect l="l" t="t" r="r" b="b"/>
            <a:pathLst>
              <a:path w="517525" h="1281429">
                <a:moveTo>
                  <a:pt x="0" y="1281429"/>
                </a:moveTo>
                <a:lnTo>
                  <a:pt x="272529" y="1281429"/>
                </a:lnTo>
                <a:lnTo>
                  <a:pt x="272529" y="0"/>
                </a:lnTo>
                <a:lnTo>
                  <a:pt x="517448" y="0"/>
                </a:lnTo>
              </a:path>
            </a:pathLst>
          </a:custGeom>
          <a:ln w="3175">
            <a:solidFill>
              <a:srgbClr val="7676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3316452" y="1956600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12" name="object 9"/>
          <p:cNvSpPr/>
          <p:nvPr/>
        </p:nvSpPr>
        <p:spPr>
          <a:xfrm>
            <a:off x="457245" y="96014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3291854" y="96014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457302" y="1324517"/>
            <a:ext cx="20679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6350" indent="-85090"/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Credible pathway</a:t>
            </a:r>
          </a:p>
          <a:p>
            <a:pPr marL="97155" marR="6350" indent="-85090"/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n the Agreement</a:t>
            </a:r>
            <a:endParaRPr sz="20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527449" y="2828497"/>
            <a:ext cx="914390" cy="185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 marR="6350" indent="-118745" algn="ctr">
              <a:lnSpc>
                <a:spcPts val="14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457244" y="2606048"/>
            <a:ext cx="1054800" cy="673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4" y="672083"/>
                </a:lnTo>
                <a:lnTo>
                  <a:pt x="1054354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1792670" y="2849887"/>
            <a:ext cx="944244" cy="185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1737392" y="2606048"/>
            <a:ext cx="1054800" cy="673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0" name="object 17"/>
          <p:cNvSpPr/>
          <p:nvPr/>
        </p:nvSpPr>
        <p:spPr>
          <a:xfrm>
            <a:off x="3861945" y="2935985"/>
            <a:ext cx="1258690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1" name="object 18"/>
          <p:cNvSpPr txBox="1"/>
          <p:nvPr/>
        </p:nvSpPr>
        <p:spPr>
          <a:xfrm>
            <a:off x="4114805" y="2514610"/>
            <a:ext cx="73753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5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 yr cycles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3807357" y="3202100"/>
            <a:ext cx="1346400" cy="5220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3924601" y="3247656"/>
            <a:ext cx="109416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Finance strategies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25" name="object 22"/>
          <p:cNvSpPr/>
          <p:nvPr/>
        </p:nvSpPr>
        <p:spPr>
          <a:xfrm>
            <a:off x="3798484" y="3956189"/>
            <a:ext cx="1346400" cy="5220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440" y="2502544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54513" y="224029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78145" y="3066415"/>
            <a:ext cx="477520" cy="477520"/>
            <a:chOff x="1159813" y="3272033"/>
            <a:chExt cx="477520" cy="477520"/>
          </a:xfrm>
        </p:grpSpPr>
        <p:sp>
          <p:nvSpPr>
            <p:cNvPr id="4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4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CHOICES ON FINANCE</a:t>
            </a:r>
            <a:endParaRPr lang="en-US" sz="3600" dirty="0">
              <a:solidFill>
                <a:srgbClr val="007A4D"/>
              </a:solidFill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3799341" y="4712973"/>
            <a:ext cx="1346400" cy="493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3799342" y="4855569"/>
            <a:ext cx="1346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More MRV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3798484" y="5432819"/>
            <a:ext cx="1358285" cy="676078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16535" y="4892024"/>
            <a:ext cx="477520" cy="477520"/>
            <a:chOff x="1159813" y="3272033"/>
            <a:chExt cx="477520" cy="477520"/>
          </a:xfrm>
        </p:grpSpPr>
        <p:sp>
          <p:nvSpPr>
            <p:cNvPr id="33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34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13460" y="4178329"/>
            <a:ext cx="477520" cy="477520"/>
            <a:chOff x="1159813" y="3272033"/>
            <a:chExt cx="477520" cy="477520"/>
          </a:xfrm>
        </p:grpSpPr>
        <p:sp>
          <p:nvSpPr>
            <p:cNvPr id="36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37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90096" y="3418688"/>
            <a:ext cx="477520" cy="477520"/>
            <a:chOff x="1159813" y="3272033"/>
            <a:chExt cx="477520" cy="477520"/>
          </a:xfrm>
        </p:grpSpPr>
        <p:sp>
          <p:nvSpPr>
            <p:cNvPr id="42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43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88781" y="5820765"/>
            <a:ext cx="477520" cy="477520"/>
            <a:chOff x="1159813" y="3272033"/>
            <a:chExt cx="477520" cy="477520"/>
          </a:xfrm>
        </p:grpSpPr>
        <p:sp>
          <p:nvSpPr>
            <p:cNvPr id="48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49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sp>
        <p:nvSpPr>
          <p:cNvPr id="52" name="object 19"/>
          <p:cNvSpPr/>
          <p:nvPr/>
        </p:nvSpPr>
        <p:spPr>
          <a:xfrm>
            <a:off x="3807361" y="2469053"/>
            <a:ext cx="1346400" cy="5220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361" y="3958491"/>
            <a:ext cx="133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-5" dirty="0">
                <a:solidFill>
                  <a:srgbClr val="767661"/>
                </a:solidFill>
                <a:latin typeface="Arial"/>
                <a:cs typeface="Arial"/>
              </a:rPr>
              <a:t>Standing </a:t>
            </a:r>
            <a:r>
              <a:rPr lang="fi-FI" sz="1400" spc="-5" dirty="0" smtClean="0">
                <a:solidFill>
                  <a:srgbClr val="767661"/>
                </a:solidFill>
                <a:latin typeface="Arial"/>
                <a:cs typeface="Arial"/>
              </a:rPr>
              <a:t>committee</a:t>
            </a:r>
            <a:endParaRPr lang="fi-FI"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394951" y="969125"/>
            <a:ext cx="3152388" cy="3878244"/>
            <a:chOff x="5394951" y="960147"/>
            <a:chExt cx="3152388" cy="3878244"/>
          </a:xfrm>
        </p:grpSpPr>
        <p:sp>
          <p:nvSpPr>
            <p:cNvPr id="64" name="object 5"/>
            <p:cNvSpPr/>
            <p:nvPr/>
          </p:nvSpPr>
          <p:spPr>
            <a:xfrm>
              <a:off x="5394951" y="1633033"/>
              <a:ext cx="792728" cy="1202798"/>
            </a:xfrm>
            <a:custGeom>
              <a:avLst/>
              <a:gdLst/>
              <a:ahLst/>
              <a:cxnLst/>
              <a:rect l="l" t="t" r="r" b="b"/>
              <a:pathLst>
                <a:path w="517525" h="1281429">
                  <a:moveTo>
                    <a:pt x="0" y="1281429"/>
                  </a:moveTo>
                  <a:lnTo>
                    <a:pt x="272529" y="1281429"/>
                  </a:lnTo>
                  <a:lnTo>
                    <a:pt x="272529" y="0"/>
                  </a:lnTo>
                  <a:lnTo>
                    <a:pt x="517448" y="0"/>
                  </a:lnTo>
                </a:path>
              </a:pathLst>
            </a:custGeom>
            <a:ln w="3175">
              <a:solidFill>
                <a:srgbClr val="76766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5" name="object 11"/>
            <p:cNvSpPr/>
            <p:nvPr/>
          </p:nvSpPr>
          <p:spPr>
            <a:xfrm>
              <a:off x="6187679" y="960147"/>
              <a:ext cx="2359660" cy="1344295"/>
            </a:xfrm>
            <a:custGeom>
              <a:avLst/>
              <a:gdLst/>
              <a:ahLst/>
              <a:cxnLst/>
              <a:rect l="l" t="t" r="r" b="b"/>
              <a:pathLst>
                <a:path w="2359660" h="1344295">
                  <a:moveTo>
                    <a:pt x="0" y="1344167"/>
                  </a:moveTo>
                  <a:lnTo>
                    <a:pt x="2359152" y="1344167"/>
                  </a:lnTo>
                  <a:lnTo>
                    <a:pt x="2359152" y="0"/>
                  </a:lnTo>
                  <a:lnTo>
                    <a:pt x="0" y="0"/>
                  </a:lnTo>
                  <a:lnTo>
                    <a:pt x="0" y="1344167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6" name="object 12"/>
            <p:cNvSpPr txBox="1"/>
            <p:nvPr/>
          </p:nvSpPr>
          <p:spPr>
            <a:xfrm>
              <a:off x="6515753" y="1443011"/>
              <a:ext cx="170351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7155" marR="6350" indent="-85090"/>
              <a:r>
                <a:rPr lang="en-US" sz="2000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Support Cycle</a:t>
              </a:r>
              <a:endParaRPr sz="2000" dirty="0">
                <a:solidFill>
                  <a:srgbClr val="76786C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30"/>
            <p:cNvSpPr/>
            <p:nvPr/>
          </p:nvSpPr>
          <p:spPr>
            <a:xfrm>
              <a:off x="6403052" y="2494874"/>
              <a:ext cx="1944000" cy="637200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8" name="object 30"/>
            <p:cNvSpPr/>
            <p:nvPr/>
          </p:nvSpPr>
          <p:spPr>
            <a:xfrm>
              <a:off x="6406760" y="3334185"/>
              <a:ext cx="1944000" cy="637200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9" name="object 30"/>
            <p:cNvSpPr/>
            <p:nvPr/>
          </p:nvSpPr>
          <p:spPr>
            <a:xfrm>
              <a:off x="6404588" y="4186623"/>
              <a:ext cx="1944000" cy="637200"/>
            </a:xfrm>
            <a:custGeom>
              <a:avLst/>
              <a:gdLst/>
              <a:ahLst/>
              <a:cxnLst/>
              <a:rect l="l" t="t" r="r" b="b"/>
              <a:pathLst>
                <a:path w="2339340" h="672464">
                  <a:moveTo>
                    <a:pt x="0" y="672083"/>
                  </a:moveTo>
                  <a:lnTo>
                    <a:pt x="2338832" y="672083"/>
                  </a:lnTo>
                  <a:lnTo>
                    <a:pt x="2338832" y="0"/>
                  </a:lnTo>
                  <a:lnTo>
                    <a:pt x="0" y="0"/>
                  </a:lnTo>
                  <a:lnTo>
                    <a:pt x="0" y="672083"/>
                  </a:lnTo>
                  <a:close/>
                </a:path>
              </a:pathLst>
            </a:custGeom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0" name="object 29"/>
            <p:cNvSpPr txBox="1"/>
            <p:nvPr/>
          </p:nvSpPr>
          <p:spPr>
            <a:xfrm>
              <a:off x="6404588" y="2698143"/>
              <a:ext cx="194246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400" spc="-5" dirty="0" smtClean="0">
                  <a:solidFill>
                    <a:srgbClr val="767661"/>
                  </a:solidFill>
                  <a:latin typeface="Arial"/>
                  <a:cs typeface="Arial"/>
                </a:rPr>
                <a:t>Finance Cycle</a:t>
              </a:r>
              <a:endParaRPr sz="1400" dirty="0">
                <a:solidFill>
                  <a:srgbClr val="76786C"/>
                </a:solidFill>
                <a:latin typeface="Arial"/>
                <a:cs typeface="Arial"/>
              </a:endParaRP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6544725" y="3437341"/>
              <a:ext cx="1645902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400" spc="-5" dirty="0" smtClean="0">
                  <a:solidFill>
                    <a:srgbClr val="767661"/>
                  </a:solidFill>
                  <a:latin typeface="Arial"/>
                  <a:cs typeface="Arial"/>
                </a:rPr>
                <a:t>Capacity building mechanism</a:t>
              </a:r>
              <a:endParaRPr sz="1400" dirty="0">
                <a:solidFill>
                  <a:srgbClr val="76786C"/>
                </a:solidFill>
                <a:latin typeface="Arial"/>
                <a:cs typeface="Arial"/>
              </a:endParaRPr>
            </a:p>
          </p:txBody>
        </p:sp>
        <p:sp>
          <p:nvSpPr>
            <p:cNvPr id="72" name="object 29"/>
            <p:cNvSpPr txBox="1"/>
            <p:nvPr/>
          </p:nvSpPr>
          <p:spPr>
            <a:xfrm>
              <a:off x="6436769" y="4192060"/>
              <a:ext cx="1914993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lang="en-US" sz="1400" spc="-5" dirty="0" smtClean="0">
                  <a:solidFill>
                    <a:srgbClr val="767661"/>
                  </a:solidFill>
                  <a:latin typeface="Arial"/>
                  <a:cs typeface="Arial"/>
                </a:rPr>
                <a:t>Technology development and transfer</a:t>
              </a:r>
              <a:endParaRPr sz="1400" dirty="0">
                <a:solidFill>
                  <a:srgbClr val="76786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456" y="1242957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Numbers in the </a:t>
            </a:r>
            <a:b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Agreement?</a:t>
            </a:r>
          </a:p>
        </p:txBody>
      </p:sp>
      <p:sp>
        <p:nvSpPr>
          <p:cNvPr id="58" name="object 2"/>
          <p:cNvSpPr/>
          <p:nvPr/>
        </p:nvSpPr>
        <p:spPr>
          <a:xfrm>
            <a:off x="7392729" y="2292998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59" name="object 2"/>
          <p:cNvSpPr/>
          <p:nvPr/>
        </p:nvSpPr>
        <p:spPr>
          <a:xfrm>
            <a:off x="7375052" y="3131075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60" name="object 2"/>
          <p:cNvSpPr/>
          <p:nvPr/>
        </p:nvSpPr>
        <p:spPr>
          <a:xfrm>
            <a:off x="7381474" y="3977634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187021" y="2829783"/>
            <a:ext cx="477520" cy="477520"/>
            <a:chOff x="1159813" y="3272033"/>
            <a:chExt cx="477520" cy="477520"/>
          </a:xfrm>
        </p:grpSpPr>
        <p:sp>
          <p:nvSpPr>
            <p:cNvPr id="62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3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190627" y="3661763"/>
            <a:ext cx="477520" cy="477520"/>
            <a:chOff x="1159813" y="3272033"/>
            <a:chExt cx="477520" cy="477520"/>
          </a:xfrm>
        </p:grpSpPr>
        <p:sp>
          <p:nvSpPr>
            <p:cNvPr id="7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6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194381" y="4514201"/>
            <a:ext cx="477520" cy="477520"/>
            <a:chOff x="1159813" y="3272033"/>
            <a:chExt cx="477520" cy="477520"/>
          </a:xfrm>
        </p:grpSpPr>
        <p:sp>
          <p:nvSpPr>
            <p:cNvPr id="78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9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91411" y="2683805"/>
            <a:ext cx="477520" cy="477520"/>
            <a:chOff x="1159813" y="3272033"/>
            <a:chExt cx="477520" cy="477520"/>
          </a:xfrm>
        </p:grpSpPr>
        <p:sp>
          <p:nvSpPr>
            <p:cNvPr id="4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46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sp>
        <p:nvSpPr>
          <p:cNvPr id="80" name="object 2"/>
          <p:cNvSpPr/>
          <p:nvPr/>
        </p:nvSpPr>
        <p:spPr>
          <a:xfrm>
            <a:off x="4471380" y="2991053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81" name="object 2"/>
          <p:cNvSpPr/>
          <p:nvPr/>
        </p:nvSpPr>
        <p:spPr>
          <a:xfrm>
            <a:off x="4471684" y="3730927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256" y="5411350"/>
            <a:ext cx="1358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More Parties contribute in the future</a:t>
            </a:r>
          </a:p>
        </p:txBody>
      </p:sp>
      <p:sp>
        <p:nvSpPr>
          <p:cNvPr id="82" name="object 4"/>
          <p:cNvSpPr/>
          <p:nvPr/>
        </p:nvSpPr>
        <p:spPr>
          <a:xfrm>
            <a:off x="4485323" y="5202949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61288" y="5432819"/>
            <a:ext cx="135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Replenishment of the GCF</a:t>
            </a:r>
            <a:endParaRPr lang="en-US" sz="1400" spc="-5" dirty="0">
              <a:solidFill>
                <a:srgbClr val="767661"/>
              </a:solidFill>
              <a:latin typeface="Arial"/>
              <a:cs typeface="Arial"/>
            </a:endParaRPr>
          </a:p>
        </p:txBody>
      </p:sp>
      <p:sp>
        <p:nvSpPr>
          <p:cNvPr id="87" name="object 19"/>
          <p:cNvSpPr/>
          <p:nvPr/>
        </p:nvSpPr>
        <p:spPr>
          <a:xfrm>
            <a:off x="2161288" y="5434996"/>
            <a:ext cx="1358285" cy="699633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19573" y="5770858"/>
            <a:ext cx="2877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3194815" y="5832792"/>
            <a:ext cx="477520" cy="477520"/>
            <a:chOff x="1159813" y="3272033"/>
            <a:chExt cx="477520" cy="477520"/>
          </a:xfrm>
        </p:grpSpPr>
        <p:sp>
          <p:nvSpPr>
            <p:cNvPr id="9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9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1873500" y="5780682"/>
            <a:ext cx="2877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bject 19"/>
          <p:cNvSpPr/>
          <p:nvPr/>
        </p:nvSpPr>
        <p:spPr>
          <a:xfrm>
            <a:off x="274367" y="5434996"/>
            <a:ext cx="1599133" cy="715018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76786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63" y="5370694"/>
            <a:ext cx="1713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Alignment of </a:t>
            </a:r>
          </a:p>
          <a:p>
            <a:r>
              <a:rPr lang="en-US" sz="1600" dirty="0" smtClean="0">
                <a:latin typeface="+mj-lt"/>
              </a:rPr>
              <a:t>IFIs with climate </a:t>
            </a:r>
          </a:p>
          <a:p>
            <a:r>
              <a:rPr lang="en-US" sz="1600" dirty="0" smtClean="0">
                <a:latin typeface="+mj-lt"/>
              </a:rPr>
              <a:t>objectives</a:t>
            </a:r>
            <a:endParaRPr lang="en-US" sz="1600" dirty="0">
              <a:latin typeface="+mj-lt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578967" y="5895869"/>
            <a:ext cx="477520" cy="477520"/>
            <a:chOff x="1159813" y="3272033"/>
            <a:chExt cx="477520" cy="477520"/>
          </a:xfrm>
        </p:grpSpPr>
        <p:sp>
          <p:nvSpPr>
            <p:cNvPr id="88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  <p:sp>
          <p:nvSpPr>
            <p:cNvPr id="92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solidFill>
                  <a:srgbClr val="767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17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4"/>
          <p:cNvSpPr/>
          <p:nvPr/>
        </p:nvSpPr>
        <p:spPr>
          <a:xfrm>
            <a:off x="6633060" y="2057400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5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2196198" y="212445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6"/>
          <p:cNvSpPr/>
          <p:nvPr/>
        </p:nvSpPr>
        <p:spPr>
          <a:xfrm>
            <a:off x="2196198" y="3013582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1"/>
          <p:cNvSpPr txBox="1"/>
          <p:nvPr/>
        </p:nvSpPr>
        <p:spPr>
          <a:xfrm>
            <a:off x="1752600" y="2538016"/>
            <a:ext cx="9144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065">
              <a:lnSpc>
                <a:spcPts val="16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857250" y="2341117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4"/>
          <p:cNvSpPr txBox="1"/>
          <p:nvPr/>
        </p:nvSpPr>
        <p:spPr>
          <a:xfrm>
            <a:off x="1281073" y="3458129"/>
            <a:ext cx="187388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" algn="ctr">
              <a:lnSpc>
                <a:spcPts val="16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861683" y="3262502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9" name="object 16"/>
          <p:cNvSpPr/>
          <p:nvPr/>
        </p:nvSpPr>
        <p:spPr>
          <a:xfrm>
            <a:off x="838200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10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object 17"/>
          <p:cNvSpPr txBox="1"/>
          <p:nvPr/>
        </p:nvSpPr>
        <p:spPr>
          <a:xfrm>
            <a:off x="1192892" y="1066800"/>
            <a:ext cx="20103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7945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Should we create a new TT mechanism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5290337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object 21"/>
          <p:cNvSpPr txBox="1"/>
          <p:nvPr/>
        </p:nvSpPr>
        <p:spPr>
          <a:xfrm>
            <a:off x="5486400" y="1095990"/>
            <a:ext cx="23622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How do we enhance existing technology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ransfer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06071" y="3770760"/>
            <a:ext cx="477520" cy="477520"/>
            <a:chOff x="2958962" y="4067456"/>
            <a:chExt cx="477520" cy="477520"/>
          </a:xfrm>
        </p:grpSpPr>
        <p:sp>
          <p:nvSpPr>
            <p:cNvPr id="2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8" name="object 25"/>
          <p:cNvSpPr txBox="1"/>
          <p:nvPr/>
        </p:nvSpPr>
        <p:spPr>
          <a:xfrm>
            <a:off x="10148252" y="-1232644"/>
            <a:ext cx="122110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 marR="6350" indent="-237490">
              <a:lnSpc>
                <a:spcPts val="1400"/>
              </a:lnSpc>
            </a:pP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onl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developed 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countries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077822" y="2437660"/>
            <a:ext cx="1444866" cy="1593216"/>
            <a:chOff x="9976703" y="898796"/>
            <a:chExt cx="1444866" cy="1593216"/>
          </a:xfrm>
        </p:grpSpPr>
        <p:sp>
          <p:nvSpPr>
            <p:cNvPr id="37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9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42" name="object 39"/>
          <p:cNvSpPr/>
          <p:nvPr/>
        </p:nvSpPr>
        <p:spPr>
          <a:xfrm>
            <a:off x="5800616" y="2265119"/>
            <a:ext cx="1685911" cy="170071"/>
          </a:xfrm>
          <a:custGeom>
            <a:avLst/>
            <a:gdLst/>
            <a:ahLst/>
            <a:cxnLst/>
            <a:rect l="l" t="t" r="r" b="b"/>
            <a:pathLst>
              <a:path w="3363595" h="103505">
                <a:moveTo>
                  <a:pt x="0" y="103124"/>
                </a:moveTo>
                <a:lnTo>
                  <a:pt x="0" y="0"/>
                </a:lnTo>
                <a:lnTo>
                  <a:pt x="3363277" y="0"/>
                </a:lnTo>
                <a:lnTo>
                  <a:pt x="3363277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TECHNOLOGY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763733" y="2424818"/>
            <a:ext cx="1444866" cy="1593216"/>
            <a:chOff x="9976703" y="898796"/>
            <a:chExt cx="1444866" cy="1593216"/>
          </a:xfrm>
        </p:grpSpPr>
        <p:sp>
          <p:nvSpPr>
            <p:cNvPr id="52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53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3" name="object 30"/>
          <p:cNvSpPr txBox="1"/>
          <p:nvPr/>
        </p:nvSpPr>
        <p:spPr>
          <a:xfrm>
            <a:off x="6919549" y="2787190"/>
            <a:ext cx="1160460" cy="1072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C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reate specific commitments for developed country Parties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95449" y="3887106"/>
            <a:ext cx="477520" cy="477520"/>
            <a:chOff x="8424651" y="4067456"/>
            <a:chExt cx="477520" cy="477520"/>
          </a:xfrm>
        </p:grpSpPr>
        <p:sp>
          <p:nvSpPr>
            <p:cNvPr id="43" name="object 40"/>
            <p:cNvSpPr/>
            <p:nvPr/>
          </p:nvSpPr>
          <p:spPr>
            <a:xfrm>
              <a:off x="8424651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5" name="object 42"/>
            <p:cNvSpPr/>
            <p:nvPr/>
          </p:nvSpPr>
          <p:spPr>
            <a:xfrm>
              <a:off x="8539224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55" name="bk object 18"/>
          <p:cNvSpPr/>
          <p:nvPr/>
        </p:nvSpPr>
        <p:spPr>
          <a:xfrm>
            <a:off x="5243873" y="1497054"/>
            <a:ext cx="61314" cy="50974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580965" y="1521023"/>
            <a:ext cx="676835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580965" y="1524000"/>
            <a:ext cx="0" cy="203672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597909" y="3565372"/>
            <a:ext cx="983055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bject 7"/>
          <p:cNvSpPr/>
          <p:nvPr/>
        </p:nvSpPr>
        <p:spPr>
          <a:xfrm>
            <a:off x="6985634" y="5371043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40004" y="0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1" name="object 8"/>
          <p:cNvSpPr/>
          <p:nvPr/>
        </p:nvSpPr>
        <p:spPr>
          <a:xfrm>
            <a:off x="5296941" y="5371043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589" y="0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4" name="object 9"/>
          <p:cNvSpPr/>
          <p:nvPr/>
        </p:nvSpPr>
        <p:spPr>
          <a:xfrm>
            <a:off x="3216490" y="5371043"/>
            <a:ext cx="636905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346" y="0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9" name="object 28"/>
          <p:cNvSpPr/>
          <p:nvPr/>
        </p:nvSpPr>
        <p:spPr>
          <a:xfrm>
            <a:off x="3852836" y="4886325"/>
            <a:ext cx="1444625" cy="960119"/>
          </a:xfrm>
          <a:custGeom>
            <a:avLst/>
            <a:gdLst/>
            <a:ahLst/>
            <a:cxnLst/>
            <a:rect l="l" t="t" r="r" b="b"/>
            <a:pathLst>
              <a:path w="1444625" h="960120">
                <a:moveTo>
                  <a:pt x="0" y="959916"/>
                </a:moveTo>
                <a:lnTo>
                  <a:pt x="1444104" y="959916"/>
                </a:lnTo>
                <a:lnTo>
                  <a:pt x="1444104" y="0"/>
                </a:lnTo>
                <a:lnTo>
                  <a:pt x="0" y="0"/>
                </a:lnTo>
                <a:lnTo>
                  <a:pt x="0" y="959916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2" name="object 33"/>
          <p:cNvSpPr/>
          <p:nvPr/>
        </p:nvSpPr>
        <p:spPr>
          <a:xfrm>
            <a:off x="5541530" y="4886325"/>
            <a:ext cx="1444625" cy="960119"/>
          </a:xfrm>
          <a:custGeom>
            <a:avLst/>
            <a:gdLst/>
            <a:ahLst/>
            <a:cxnLst/>
            <a:rect l="l" t="t" r="r" b="b"/>
            <a:pathLst>
              <a:path w="1444625" h="960120">
                <a:moveTo>
                  <a:pt x="0" y="959916"/>
                </a:moveTo>
                <a:lnTo>
                  <a:pt x="1444104" y="959916"/>
                </a:lnTo>
                <a:lnTo>
                  <a:pt x="1444104" y="0"/>
                </a:lnTo>
                <a:lnTo>
                  <a:pt x="0" y="0"/>
                </a:lnTo>
                <a:lnTo>
                  <a:pt x="0" y="959916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3" name="object 37"/>
          <p:cNvSpPr txBox="1"/>
          <p:nvPr/>
        </p:nvSpPr>
        <p:spPr>
          <a:xfrm>
            <a:off x="7315200" y="5011970"/>
            <a:ext cx="1295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E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nhance national enabling environments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4" name="object 38"/>
          <p:cNvSpPr/>
          <p:nvPr/>
        </p:nvSpPr>
        <p:spPr>
          <a:xfrm>
            <a:off x="7225639" y="4886325"/>
            <a:ext cx="1444625" cy="960119"/>
          </a:xfrm>
          <a:custGeom>
            <a:avLst/>
            <a:gdLst/>
            <a:ahLst/>
            <a:cxnLst/>
            <a:rect l="l" t="t" r="r" b="b"/>
            <a:pathLst>
              <a:path w="1444625" h="960120">
                <a:moveTo>
                  <a:pt x="0" y="959916"/>
                </a:moveTo>
                <a:lnTo>
                  <a:pt x="1444104" y="959916"/>
                </a:lnTo>
                <a:lnTo>
                  <a:pt x="1444104" y="0"/>
                </a:lnTo>
                <a:lnTo>
                  <a:pt x="0" y="0"/>
                </a:lnTo>
                <a:lnTo>
                  <a:pt x="0" y="959916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5" name="object 35"/>
          <p:cNvSpPr txBox="1"/>
          <p:nvPr/>
        </p:nvSpPr>
        <p:spPr>
          <a:xfrm>
            <a:off x="4024705" y="5006524"/>
            <a:ext cx="111252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I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ncrease diffusion of climate technologies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35"/>
          <p:cNvSpPr txBox="1"/>
          <p:nvPr/>
        </p:nvSpPr>
        <p:spPr>
          <a:xfrm>
            <a:off x="5707582" y="5090811"/>
            <a:ext cx="1112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I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ncrease public funding for R&amp;D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08880" y="5705084"/>
            <a:ext cx="477520" cy="477520"/>
            <a:chOff x="8424651" y="5778067"/>
            <a:chExt cx="477520" cy="477520"/>
          </a:xfrm>
        </p:grpSpPr>
        <p:sp>
          <p:nvSpPr>
            <p:cNvPr id="44" name="object 41"/>
            <p:cNvSpPr/>
            <p:nvPr/>
          </p:nvSpPr>
          <p:spPr>
            <a:xfrm>
              <a:off x="8424651" y="5778067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6" name="object 43"/>
            <p:cNvSpPr/>
            <p:nvPr/>
          </p:nvSpPr>
          <p:spPr>
            <a:xfrm>
              <a:off x="8539224" y="589399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0051" y="5700746"/>
            <a:ext cx="477520" cy="477520"/>
            <a:chOff x="8424651" y="5778067"/>
            <a:chExt cx="477520" cy="477520"/>
          </a:xfrm>
        </p:grpSpPr>
        <p:sp>
          <p:nvSpPr>
            <p:cNvPr id="69" name="object 41"/>
            <p:cNvSpPr/>
            <p:nvPr/>
          </p:nvSpPr>
          <p:spPr>
            <a:xfrm>
              <a:off x="8424651" y="5778067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71" name="object 43"/>
            <p:cNvSpPr/>
            <p:nvPr/>
          </p:nvSpPr>
          <p:spPr>
            <a:xfrm>
              <a:off x="8539224" y="589399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80789" y="5711051"/>
            <a:ext cx="477520" cy="477520"/>
            <a:chOff x="8424651" y="5778067"/>
            <a:chExt cx="477520" cy="477520"/>
          </a:xfrm>
        </p:grpSpPr>
        <p:sp>
          <p:nvSpPr>
            <p:cNvPr id="73" name="object 41"/>
            <p:cNvSpPr/>
            <p:nvPr/>
          </p:nvSpPr>
          <p:spPr>
            <a:xfrm>
              <a:off x="8424651" y="5778067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74" name="object 43"/>
            <p:cNvSpPr/>
            <p:nvPr/>
          </p:nvSpPr>
          <p:spPr>
            <a:xfrm>
              <a:off x="8539224" y="589399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H="1">
            <a:off x="1837055" y="4495800"/>
            <a:ext cx="3981743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7055" y="4495800"/>
            <a:ext cx="0" cy="38100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18798" y="4030876"/>
            <a:ext cx="0" cy="464924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bject 35"/>
          <p:cNvSpPr txBox="1"/>
          <p:nvPr/>
        </p:nvSpPr>
        <p:spPr>
          <a:xfrm>
            <a:off x="5254652" y="2918833"/>
            <a:ext cx="111252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S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et goals for all Parties </a:t>
            </a:r>
            <a:b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</a:b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in the Agreement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986657" y="4915149"/>
            <a:ext cx="15786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What kind of goal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8" name="object 19"/>
          <p:cNvSpPr txBox="1"/>
          <p:nvPr/>
        </p:nvSpPr>
        <p:spPr>
          <a:xfrm>
            <a:off x="1139057" y="5247381"/>
            <a:ext cx="157861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 to spend the funding?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1" name="object 18"/>
          <p:cNvSpPr/>
          <p:nvPr/>
        </p:nvSpPr>
        <p:spPr>
          <a:xfrm>
            <a:off x="457200" y="4876800"/>
            <a:ext cx="2759710" cy="979169"/>
          </a:xfrm>
          <a:custGeom>
            <a:avLst/>
            <a:gdLst/>
            <a:ahLst/>
            <a:cxnLst/>
            <a:rect l="l" t="t" r="r" b="b"/>
            <a:pathLst>
              <a:path w="2759710" h="979170">
                <a:moveTo>
                  <a:pt x="0" y="978966"/>
                </a:moveTo>
                <a:lnTo>
                  <a:pt x="2759290" y="978966"/>
                </a:lnTo>
                <a:lnTo>
                  <a:pt x="2759290" y="0"/>
                </a:lnTo>
                <a:lnTo>
                  <a:pt x="0" y="0"/>
                </a:lnTo>
                <a:lnTo>
                  <a:pt x="0" y="978966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2" name="object 19"/>
          <p:cNvSpPr txBox="1"/>
          <p:nvPr/>
        </p:nvSpPr>
        <p:spPr>
          <a:xfrm>
            <a:off x="1047573" y="5052340"/>
            <a:ext cx="15786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What kind of goal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1809115" y="4800600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0" y="0"/>
                </a:moveTo>
                <a:lnTo>
                  <a:pt x="27647" y="75971"/>
                </a:lnTo>
                <a:lnTo>
                  <a:pt x="47826" y="20523"/>
                </a:lnTo>
                <a:lnTo>
                  <a:pt x="27647" y="20523"/>
                </a:lnTo>
                <a:lnTo>
                  <a:pt x="0" y="0"/>
                </a:lnTo>
                <a:close/>
              </a:path>
              <a:path w="55880" h="76200">
                <a:moveTo>
                  <a:pt x="55295" y="0"/>
                </a:moveTo>
                <a:lnTo>
                  <a:pt x="27647" y="20523"/>
                </a:lnTo>
                <a:lnTo>
                  <a:pt x="47826" y="20523"/>
                </a:lnTo>
                <a:lnTo>
                  <a:pt x="55295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2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4"/>
          <p:cNvSpPr/>
          <p:nvPr/>
        </p:nvSpPr>
        <p:spPr>
          <a:xfrm>
            <a:off x="6311749" y="2979764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5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2196198" y="304681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2196198" y="3935946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1752600" y="3460380"/>
            <a:ext cx="9144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065">
              <a:lnSpc>
                <a:spcPts val="16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857250" y="3263481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1281073" y="4380493"/>
            <a:ext cx="187388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" algn="ctr">
              <a:lnSpc>
                <a:spcPts val="16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861683" y="4184866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838200" y="1912964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10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1192892" y="1989164"/>
            <a:ext cx="20103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7945"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Should we create a new CB mechanism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047573" y="5232172"/>
            <a:ext cx="157861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/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 to spend the funding?</a:t>
            </a:r>
            <a:endParaRPr sz="20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4969026" y="1912964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5263047" y="2135611"/>
            <a:ext cx="21717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What should be its focus or function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9150" y="3603858"/>
            <a:ext cx="477520" cy="477520"/>
            <a:chOff x="2958962" y="4067456"/>
            <a:chExt cx="477520" cy="477520"/>
          </a:xfrm>
        </p:grpSpPr>
        <p:sp>
          <p:nvSpPr>
            <p:cNvPr id="2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2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sp>
        <p:nvSpPr>
          <p:cNvPr id="42" name="object 39"/>
          <p:cNvSpPr/>
          <p:nvPr/>
        </p:nvSpPr>
        <p:spPr>
          <a:xfrm>
            <a:off x="4669559" y="3187483"/>
            <a:ext cx="3391130" cy="208681"/>
          </a:xfrm>
          <a:custGeom>
            <a:avLst/>
            <a:gdLst/>
            <a:ahLst/>
            <a:cxnLst/>
            <a:rect l="l" t="t" r="r" b="b"/>
            <a:pathLst>
              <a:path w="3363595" h="103505">
                <a:moveTo>
                  <a:pt x="0" y="103124"/>
                </a:moveTo>
                <a:lnTo>
                  <a:pt x="0" y="0"/>
                </a:lnTo>
                <a:lnTo>
                  <a:pt x="3363277" y="0"/>
                </a:lnTo>
                <a:lnTo>
                  <a:pt x="3363277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CAPACITY BUILDING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74819" y="3384012"/>
            <a:ext cx="990306" cy="1593216"/>
            <a:chOff x="9976703" y="898796"/>
            <a:chExt cx="1444866" cy="1593216"/>
          </a:xfrm>
        </p:grpSpPr>
        <p:sp>
          <p:nvSpPr>
            <p:cNvPr id="52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53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sp>
        <p:nvSpPr>
          <p:cNvPr id="38" name="object 35"/>
          <p:cNvSpPr txBox="1"/>
          <p:nvPr/>
        </p:nvSpPr>
        <p:spPr>
          <a:xfrm>
            <a:off x="4174819" y="3821545"/>
            <a:ext cx="99030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M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onitoring and review of efforts and support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55" name="bk object 18"/>
          <p:cNvSpPr/>
          <p:nvPr/>
        </p:nvSpPr>
        <p:spPr>
          <a:xfrm>
            <a:off x="4922562" y="2419418"/>
            <a:ext cx="61314" cy="50974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098289" y="2443387"/>
            <a:ext cx="838200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98289" y="2446364"/>
            <a:ext cx="0" cy="106680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602343" y="3513164"/>
            <a:ext cx="495947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bject 6"/>
          <p:cNvSpPr/>
          <p:nvPr/>
        </p:nvSpPr>
        <p:spPr>
          <a:xfrm>
            <a:off x="6939511" y="3187409"/>
            <a:ext cx="45719" cy="196602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sp>
        <p:nvSpPr>
          <p:cNvPr id="46" name="object 6"/>
          <p:cNvSpPr/>
          <p:nvPr/>
        </p:nvSpPr>
        <p:spPr>
          <a:xfrm>
            <a:off x="5811001" y="3187409"/>
            <a:ext cx="45719" cy="196602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76786C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800526" y="4825772"/>
            <a:ext cx="477520" cy="477520"/>
            <a:chOff x="2958962" y="4067456"/>
            <a:chExt cx="477520" cy="477520"/>
          </a:xfrm>
        </p:grpSpPr>
        <p:sp>
          <p:nvSpPr>
            <p:cNvPr id="60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2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15931" y="3387087"/>
            <a:ext cx="990306" cy="1593216"/>
            <a:chOff x="9976703" y="898796"/>
            <a:chExt cx="1444866" cy="1593216"/>
          </a:xfrm>
        </p:grpSpPr>
        <p:sp>
          <p:nvSpPr>
            <p:cNvPr id="69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1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65536" y="3384011"/>
            <a:ext cx="990306" cy="1593216"/>
            <a:chOff x="9976703" y="898796"/>
            <a:chExt cx="1444866" cy="1593216"/>
          </a:xfrm>
        </p:grpSpPr>
        <p:sp>
          <p:nvSpPr>
            <p:cNvPr id="73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4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4441" y="3387088"/>
            <a:ext cx="990306" cy="1593216"/>
            <a:chOff x="9976703" y="898796"/>
            <a:chExt cx="1444866" cy="1593216"/>
          </a:xfrm>
        </p:grpSpPr>
        <p:sp>
          <p:nvSpPr>
            <p:cNvPr id="76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77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sp>
        <p:nvSpPr>
          <p:cNvPr id="33" name="object 30"/>
          <p:cNvSpPr txBox="1"/>
          <p:nvPr/>
        </p:nvSpPr>
        <p:spPr>
          <a:xfrm>
            <a:off x="5298160" y="3895189"/>
            <a:ext cx="1063625" cy="536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P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rovide advice and guidance</a:t>
            </a:r>
            <a:endParaRPr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780" y="3703317"/>
            <a:ext cx="1085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E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nhance </a:t>
            </a: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institutional 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and legal framework </a:t>
            </a:r>
            <a:endParaRPr lang="en-US" sz="1400" spc="-5" dirty="0">
              <a:solidFill>
                <a:srgbClr val="767661"/>
              </a:solidFill>
              <a:latin typeface="Arial"/>
              <a:cs typeface="Arial"/>
            </a:endParaRPr>
          </a:p>
        </p:txBody>
      </p:sp>
      <p:sp>
        <p:nvSpPr>
          <p:cNvPr id="66" name="object 34"/>
          <p:cNvSpPr/>
          <p:nvPr/>
        </p:nvSpPr>
        <p:spPr>
          <a:xfrm>
            <a:off x="7528339" y="3624827"/>
            <a:ext cx="1064863" cy="1077218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A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dequate </a:t>
            </a: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and dedicated financial support</a:t>
            </a:r>
            <a:endParaRPr sz="1400" spc="-5" dirty="0">
              <a:solidFill>
                <a:srgbClr val="767661"/>
              </a:solidFill>
              <a:latin typeface="Arial"/>
              <a:cs typeface="Aria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19231" y="4829641"/>
            <a:ext cx="477520" cy="477520"/>
            <a:chOff x="2958962" y="4067456"/>
            <a:chExt cx="477520" cy="477520"/>
          </a:xfrm>
        </p:grpSpPr>
        <p:sp>
          <p:nvSpPr>
            <p:cNvPr id="57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58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85697" y="4829641"/>
            <a:ext cx="477520" cy="477520"/>
            <a:chOff x="2958962" y="4067456"/>
            <a:chExt cx="477520" cy="477520"/>
          </a:xfrm>
        </p:grpSpPr>
        <p:sp>
          <p:nvSpPr>
            <p:cNvPr id="48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54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285571" y="4825772"/>
            <a:ext cx="477520" cy="477520"/>
            <a:chOff x="2958962" y="4067456"/>
            <a:chExt cx="477520" cy="477520"/>
          </a:xfrm>
        </p:grpSpPr>
        <p:sp>
          <p:nvSpPr>
            <p:cNvPr id="64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  <p:sp>
          <p:nvSpPr>
            <p:cNvPr id="65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>
                <a:solidFill>
                  <a:srgbClr val="767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15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://www.ies.be/files/IESlogoblock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7" y="4057079"/>
            <a:ext cx="3227087" cy="112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b="25327"/>
          <a:stretch>
            <a:fillRect/>
          </a:stretch>
        </p:blipFill>
        <p:spPr bwMode="auto">
          <a:xfrm>
            <a:off x="1180312" y="3121088"/>
            <a:ext cx="3133725" cy="93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465" y="3276600"/>
            <a:ext cx="5062313" cy="8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data:image/jpeg;base64,/9j/4AAQSkZJRgABAQAAAQABAAD/2wCEAAkGBxQSEhUUExQVFhQXFBUWFxQXFhwbGBgcFRQXFxQXFBYZHyghHBolHBUXITEhKCkrLi4uGB8zODMsNygtLisBCgoKDgwOGxAQGywkICMtKzc0Kyw0Nyw3LTcsNzc3LDctLCwsKzcsLCwyLDctLC0yMTczLDEtLDcuNywsNy4rLP/AABEIALsBDgMBIgACEQEDEQH/xAAcAAEAAQUBAQAAAAAAAAAAAAAAAgEDBAUHBgj/xABKEAABAwEDBQoKCAUEAgMAAAABAAIDEQQSIQUTMUFRBjJSYXGBkZKh0RQXIkJTVLHB4fAHIzNicnOTsxUWgqLxQ4OywnSjNDVj/8QAGQEBAAMBAQAAAAAAAAAAAAAAAAMEBQEC/8QAKxEBAAECBAQFBQEBAAAAAAAAAAECAwQRIVESExQxBTJBYaEVIjNxgcGR/9oADAMBAAIRAxEAPwDuKIiAiIgIiICIiAiIgIiICIiAqEqqwZX51xY3eA+W7b9we9Bdszy8l/m6GjaNbjy6uLlWSrMctXFoGDRQnVXgjm9yvICIiAiIgLW5UtmafGdRvBw4vJ7VslqsutDrjTgTeunjFMDxGvsQbRrqio0FVWlyDbNMTtIrdr2jmW6QEREBERAREQEREBERAREQEREBERAREQEREBFiWrKUcek1PBGJ+CxM3LPvvq4+D5zuVBdktJlJZEaNG/k9zOPjU5HXaRRYOpp4A1uPHsUZZwykUIBfs1N43FTaBC3W57j/AFPd7h7EGRCxrAGDZXjOOJPOVdVizQkVLsXu0n2AcQV9AREQEREBarL1nvhtD5QvEN2jC9TjGC2q1GXw4XHt80nHZWlObBBqi8uAkbv2Uvcex/uK9JYLUJGBw06CNh1rz8jtE0YGmj26gTpw4Lldsc4heHD7KTs4jxj2Lo9GiIuAiIgIiICIiAi0D90DtTBzmqt/xeZ29aOZpKD0aLzwktTtThzAe1VFhtLtLiOV/cg9ASrTrSwaXNHKQtGcjnz5Wjnr7SEGToBvpgeQj4oNs/KUQ88c2PsVl+WohrJ5AfesEMsjfOLut7gpC2WZuhlf6a+1Bedl9mprj0d6oMrvdvYXHp7lEZbjG9jPYPYpDK8h3sLu3uQVz9pdoY1vGfifcq/w6V/2kppsb8gdip4TaXaI2t5fiVXwOd+/lujY34UQXWxQQYmgO04u5h3K34TJNhGCxmt50n8I+eZVFigixeQTtea9ATw98mELcPSOGA5AguC5Z2hrReedA85x2niU4YrtZZSL1OZo2N+cVFkbIAXONXHS44ucdjR7lWKF0hD5BQDFsez7z9p4tSC7ZnOcb5qGkUa3XThO4+LUslWY7QHOIGIGl2quwbSryAiIgIiIC1WWrSYyw6Wm8HN1EYYLarAypKwXWSDyX1x4JFKHtQadwzRD2eVE/CnFra7jCOjDfJJrFJi13BOo8o0HiVSwwOLHi9E/5Dm7CEDAw5t5rE/Fj9mxw94XRs8j2g4xP37NHGPnsotmvNAOBp/qxYj77NnHQdi39ktAkaHDX2HWFwXkREBERAREQeXZlCTzGMH4WK7nrU7U7qge0KgNqdw+gDuVTY7QdLiOWTuK6JeCWl2lzhyv7lE5Kf58rRyuJ9qgcmu86WMcr6oMnRDTO3mHxQTGTIhvp281O9SFmsw0yE/PEFAWazDTK48g+CkDZRw3dPwQVknsbAXHQASSb1ABiSarXDdtkwaJIelnepZftdn8FtAbGa5iWhIHo3bSvnkK5hcNTeiZmeyO5XNL6F8YViG9lh/VaPYoO+kWy6poOeUL5+RWvp9G8o+dL6AG7uF2i1WRvGZW+9yr/NFmdv8AKVmA2Nkb7qL5+RPp9G8nOl9DQ5eyW3F1sgedrpWnsqpy7vbFvY7RB+J0jWtHavnZE+n0byc6X0XZ91GTwb77dZ3v2mRtG8TRXBRfu2sUhui2QMZrcZGhzuJorgONfPM0LmGjgQbrXUOx7Q9p52uB51BcjAW5jOKpObL6Ui3YZOaAG2yzADQM63vU/wCdMn+uWf8AVb3r5oRd+n0byc6X0v8Azpk/1yz/AKre9P50yf65Z/1W96+aET6fRvJzpfS/86ZP9cs/6re9bDJeV4LSHGCWOUNNHFjg4AkVANNdF8sLsf0DfYWr85n7agxGDptUTVEy9UXJqnJ1Ja/K1mbJdaTR+JZsOioPYtgtblqxOkDS3S2pptrTQduCz0zW2ealYJxQaidLTqx2cfuQszZzMu8OLX8E7RxbQpRzNnGbl8mQYNf7nKsbqfUT4cB+zZQ7P8Loo1jiRG40lZjG7hDg19iuWactrIweTX62LW063NGz55LboiCIpDRwxik9grs9ivRVe6oObtDcHNOh/Mg21mtTZBVpr7RyhXlpTmy76xphk4QNAeR2hZzGyjQ9rx94UPS3DsXBmIsbwlw30buVtHDsx7EbbozheAOx3knodRBkoqA10KqDzByfKd88D8T1T+Gjzpox/VVQFhZrmj5qlSFlh1zdDCuiXgMQ0zjmb8VIQWYaZHHkHwURFZh58h5BT3KYdZRqefnlCCoNlGp56fgpC12YaIieX4lUFrsw0RHn/wAqQypCNEI6GoMDL+U4vBbQGwgVglFaD0buJfPAX0Tl7LINltAEVKwSjT/+buJfOwWp4d5ale93hVERaKEQctOM1oOM0BPQCrlms7pHBjGlz3YBo0niAW9tW421MhikzMhc/O32XcYwxwDS7ZeFTzKvexdizVTTcriJq7ZzlvP+PUUVVaxDaQbgnusTps9Zy6+17ZBKc1mmsdfvPu4G8QdGFxaLc0xnhTInxxTse8MdUua0CvlSMd5JAAq7EYgc6nBupnbEIBc8HzTojDTBwfXOPLtOcLiXAjAbNNdGqOGw2MqpvUYmvzTPDlplHp2ynOMs9J/U7SVVUZxNMPf/AEjW2zSMjkszIZL5dG60AklmapdYG1oCQahxrUDDUVrdx25DwwOfnYiwRyC6HOzjJHNIjzjC0UAPlVqQbuteT+fnpW0yRugnsrHNgcIy57XOeAC4hg8lmOF2pcThjXZpinw7EYbAdNhLn3R2qq10z9e+WUaRlHp2d5lNVfFXGjGyrk82eQxukie5u+zTi5rTraXFox4hWixFu7Dkqe3z32RG7JMM46MeQwvcDI7E4DEuoe1Y2WshzWVzhLG5rc45jXuFA+6TQt2ggV51fs4u3xRZrrjmZRnGcZ++iOaJ80Ro1qIiuPAux/QN9havzmftrji7H9A32Fq/OZ+2quN/DP8AElvzOpLWZZmfHceytBW9sxpS8tmsHKVvzRbUVa69XbhTvWGtMJzI7UKt8mUDRt5do41YElfqbRgRvXnSNlTrHGr02T2v+ss7qHTQGmPFsPEqMtLZfq5xdeMA7Rj7j2FBQYfUT6PMk9mKk5mIZNVrh9nMNewE/PfB7TGM1OL0Z3rx5vzs9qu5wxtuTDORHeyDHDVVBk3pWCkjRK3hNpXnadKjFma+S4xu2VLf7Th2KtniIFYZA5vBdiBxAjEciuumdokhJH3aOHRp7EFwMkGh4d+JvvaR7Ec92h0YcPukHsdRY/1PHGf6mdwV9kZOLJSRx3XDv7UFgsi1tdGdoDm9rcFcjZXeTEjjuu7dKu/WjgO6W96tvx30NTtF0+01QaEQwekeeRvepUsw9KehWxJDwHnlePcFIWmH0JP+4V0XBLZh5kh5T3FS8Ms40QnnPxUBbohogbzur7lIZUYNEDPnmQSGU4hogb2dyuNyyPNhHMe4KLcrHVC3mHwVwZWl1RdjkGDugytIbLaBmsDBKNeH1buJfOgX0Xuht85stoBioDBLU3Xejdxr50C1PDvLUr3u8KoiLRQqH5PvXsMvbtjabO+zXHNjpGI33yXm4RXwjGjg4V5DTfaVD6O8lQWi0NEjpBJGRMGXQY3hjgcXaW0JGBwPYsHdnkqCy2h0MTpHOBq4OaAxocLzWM1uoCMdHLjTFvXcJisfTh7lMzctxxROU5RrGu3pHtrlvCeIrpt8UdpaFERbSAREQbfcvls2KV0zQXOzbmNbWjC5xFDJQ4tAqaazTRpVN0+WvDJhMQWuMbWubWrQ5tQTHXQ0ihptrp0rVw3bwv3rtfKu0vU13a4V5V0XKe5axsybHMZJrjfrg8RjOPFouNa0tOAHksFTs41i427hMHi7d65TPMr+2JiJn+ae+XvrtmnoiuuiYjtGrnCIeLQi2kAux/QN9havzmftrji7H9A32Fq/OZ+2quN/DP8AElvzOpLEtzo8GyU8qtK8VNerSstYmULA2UCpIIrQjj2jmWGtNbLkx8RvwuJGzX3EILTHP5MouPGAdo9ujkKiIZ7PvfLZs0jo0jmV3wiG0YPF1+3udr5CgoXPhFyUX4jhe2bK/PIpxRPjFYSJIj5hOI20+eZRuSwYfaxbNYHJ/kcipZ42u8qzvuu1xnR0f5QVa6Bx86F/VPcs2OKQb2UOH3mg9rSFYda3DCaEkbWi8OjUoMNmJwIYeUsPuQZuclGljT+F3ucPerLyw76FwO25XtZVTjs/Amd0hw7Qp3JR5zHcrSO0E+xBYa+LVK5vEXH2PV9rH+bIDytB/wCJCOkf50YP4XA9jqKw4RedC4f0e9qDTC3s9DH7VIZTHoYuhVbbJtTBzR/BXBbLRwT+n8F0UblV2qJnVKmMqzao29R3egtdq4Lup8FIWi1HzT1QgqMpWj0f9ju9S8OtPo/7T3qgltezsaq3rXs/4LgwN0FptJstoqwAZiauGrNurrXzoF9GboBavBbRepTMS13ujNuroXzmFq+HeWpXvd4VREWihXIrS5rXta4hrwGvAwvAGt0ng10jQaCqyLcJXMillJc17XMjc41JELqEV4i6mPJoCx7POY3B7aFzTUBzQ4HiLXAgjlXRt0W6azOsjooBZzPEGf6Lc35RAmNlvVFQTXXUAkV0rLx2Ju4e9ai3a4uKdZ29M50nLWY12iUtFMVUznOWTmqKoYaE0NAQCdVXAkAnaQ13QVRaiIRFVjCdAJoCcNjQXOPIACeZJnJ1KCEyPaxuLnuaxo2l5DWjpIWVabdMJJQ+R18gxSCuBDDduFuijSMBTDVRbvcHlplmlcZs3mWsL/KY10l8EBghO+Dj0UaThpUd3mWGWiYGHN5lzQ8XYw1941DxMd8Xgg8VCDjpWVOJu1Y7kVWvsy8/p+u3ftOXtmk4Y4OLPXZ5lERaqIXY/oG+wtX5zP21xxdj+gb7C1fnM/bVXG/hn+JLfmdSWvytZpH3TGaFtddCa07lsFgZUtrorpa2oNa6dVKY6taw1pgsypLHhKwkbdB6dBWQfB7RsDuh3x7Uhy3G7BwLeXEdncpOsEEuLaV+4fd8EFsWeaHeHOM4J0jk+eZWy+CU+UDFJ1TXl0dOKvCyTx7x4eOC73f5CjLbWnCeIt4yKjmKC82Kdm9e2Rv3sD0hHWl3+pA7mo5WIbNEcYpi3iDv+pxWU2GYaJWu/Ez3goLDn2fzo7vLGR2gKrDCd7KW/wC4R2OKyQ6YaRGeQke0FRc9x30NeRzT7aIKsid5sxPKGu9lFKko1xnmI95WO5kZ0wOHIwf9SqDMj0jeL6wINePCvv8AYqhtq+90hWhk+Xhj9RTGT5+H/wCwromI7X97papCC17T1gojJ1o4f95Uhk+0cP8AvK4Kiz2rhf3BS8GtXD7R3KIyfafSHruUhYLT6T+89yDA3QWa0+C2irxTMS1x1Zt1dS+dAvozdBY7QLLaCZBTMS1F4+jdxL5zC1fDvLUr3u8KoiLRQiDp4u+mKIg6dkyz2F2TiDABJIx1pFlz7s5IYQ4NMbibwBAJA2OOnFeAydk91qlLIRGxzsWRukoDsaxzyS4046rAvGtamopQ6xTRQ8VB0K/k+0CKWOQtD7j2vDSaAlpq2tNVQDTXSiycN4fcwkXqqLk1VVzMxxTM5T6RrVr6RnM56aztNVcivLOOz0W6vcc+xgPvMzdyMVLwHOkuDOBjdJ8oF2GgHiW1+jrwMRySWhjIyPqM8+VwbJngbzAxxoHXRiRqOrFeZy5ujltjWCe657HPLZALpDX0vRkDAgENodOGNa1Wn+PbSvsHQoegxWKwHIxVzKv1qozjSJ/eucd849e2jvMpor4qI092y3RxRstEkcUOZbG9zLpe55N00vFzydOkAajr0rWoT88mARbFmibdummZzyjvOc5/9mZ+UMznOYiIpHBdj+gb7C1fnM/bXHF2P6BvsLV+cz9tVcb+Gf4kt+Z1JY9qtrI6XzStaYV0U2cqyFYtNkZJS+K00adfIsNaYzn2eTSYzy4H3FWn5FjOLCW8hqPnnU35EiPCHIe9WTkIDeyOHzxUQSFjnZvJQ4bHfJUxbJm7+GvG0+7FQFgmbvZq/iHfVXALSNcbukdyC0+aF2/ic08bKdoRjLN5r7v9ZHtKyBPONMTTyPp7U8Jf50DuYtKCLIG+bO/rg+1XRZ5NUxPK1p9itGRh02d36YPsUCIdcTh/tuHsCDKuTDzmHlaR7CqtdLrDDyOI9yxb0G17eeQKTZItUrhyvP8A2QYH8vu4begp/L7uG3oK9AiDz/8AAHcMdBVRkJ/pB2rfog0P8Df6QdqkMjy+l7T3reIg87lDIM0kUkee38b2VJdTymkY48a5x4mbR6zD1HLtK1e6bK3glmfPcv3Lvk1pW84N00O3YprWIrtaUvNVEVd3KvEzaPWYeo5PEzaPWYeo5dOsWVLRUm02eOCINLjL4Q1wFNFRdFBx1W1da2C5V7Rf3lXDy8K+RtwxwUvXXt/h55VLjniZtHrMPUcniZtHrMPUcuvxZShdS7LG6rS8Ue01a00c4UO9BwJ1KEGV7O9rnMnic1gq9zZGkNG1xBwHKnXXt/g5VLkfiZtHrMPUcniZtHrMPUcuvQ5The/Ntmjc+l6417S6lK1ug1pTWjcqQGTNCaIy+jvtv8l2tU669v8AByqXIfEzaPWYeo5PEzaPWYeo5dadlqzh+bM8IkrduZxt6uy7WteJStGV4I6354m3SGuvSNFCRUA1OBpjROuvb/ByqXI/EzaPWYeo5PEzaPWYeo5dnY8EAgggioI0EHQQVJOuvb/ByqXFvEzaPWYeo5PEzaPWYeo5dpROuvb/AAcqlxbxM2j1mHqOXuvo53IyZNjlZJIyQyPa4FoIpRtKGq9ei8XMVcuU8NU6Oxbpic4Fg5TsTpLt112lduumzkWcirvbSDJMvpj0u71IZLm9Mel3etyiDTjJ0/pj2qQsM/puxbZEGrFktHph1VIWe0elb1R3LZIg14htHpGdVSDJ+FH1T3rORBh0n2xdDu9SAl15vocspEBERAREQEREBeY+kr/66f8A2/3WL06oQg53aprI6zWltntc08jrNJ9W+V7xQAOcQ1wpUU08qm7LMM8uTGxPvFjvKo00acxShcRSuBwXt4LfA511ksRfwWvaXceANVkhgGgBBy+zZJZ/BDLHEDK4fWPaPLcxtp8sV00utxGwKuXJ7PK97rEG5ttgtAldGy62jgM212A8qurT0LqACxMp5PbNDJCTdEjHNJAFReFKhB4CySWZ78mssYjz7HB0pYyhAEX1mdNNZOta/IdnZJHDDJaYYZ22kOLDZ3eECQSk4yX8a4Y0pSmxdTsNlEUbGDG6xrL1MTdaACehSmlYwtvFrS43W1IBcToa2uk4aEHKt0WUhPBaSTZ2SCV48HbZyZgGSDy3zA+SaVJcRTSNa3mSrJBaJMoyuZHLgwseWh2DrPWrSdFcDUL310Y4DHTx8qAAINHuFNcn2b8odlaLeq1Zp2PaHRua5p0OaQWmhoaEYaQrqAiIgIiICIiAiIgIiICIiAiIgIiICIiAiIgIiIC839IlpdHk+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/NjEBlQ9oO9fjpC9XaMkB9ohtBcQYmSNDcKHOAAk8lFgfyqzOX846vhnhdKDfXbtzkQanI26CaScNnnbDIZHDwR9ncKgEhoZMTQuIoa8ehNz2X5pZWtntDYpHF96xus7mnCtGslccToOtbU7mXvkjdPapZmRSCVkZZG2jm1ulzmNBNKqse5p5ljfPapZxE6/G1zI2gOpQOcWNBNEGgyBli0TRWSCAwwOkinle8RC61rJnMaI4wQKk6VKPdJbHPigBhE3hNos73lhuOzTGua+6DUGjjhXSNS2sW40RxwCKeSOWASNbMA0ktkeXOa9rgQRU4K9YtyMcb4X5x7nxyyzOc6hMj5mhri7DDQNCCu5q3zme02e0PZI6HNFsjWXKiVpNC2p0UXolrrHkkR2iecOJMwiBbhRuaaQKctVsUBERAREQEREBERAREQEREBERAREQEREBERBj5RtQhiklIJEcb3kDSbjS6g6Fzbx0Q+qzddnevf7pv/h2n/wAeb9ty+Wwr+DsUXYmaoQ3K5p7Oy+OiH1Wbrs708dEPqs3XZ3rjaK70VnZHzKnZPHRD6rN12d6eOiH1Wbrs71xtE6Kzscyp2Tx0Q+qzddnenjoh9Vm67O9cbROis7HMqdk8dEPqs3XZ3p46IfVZuuzvXG0TorOxzKnZPHRD6rN12d6eOiH1Wbrs71xtE6Kzscyp2Tx0Q+qzddnenjoh9Vm67O9cbROis7HMqdk8dEPqs3XZ3r1u4ndczKTJHsjfHm3hpDiDWra1FF83Lsf0DfYWr85n7ar4nDW7duaqY1e6K6pqyl1JERZac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SEhUUExQVFhQXFBUWFxQXFhwbGBgcFRQXFxQXFBYZHyghHBolHBUXITEhKCkrLi4uGB8zODMsNygtLisBCgoKDgwOGxAQGywkICMtKzc0Kyw0Nyw3LTcsNzc3LDctLCwsKzcsLCwyLDctLC0yMTczLDEtLDcuNywsNy4rLP/AABEIALsBDgMBIgACEQEDEQH/xAAcAAEAAQUBAQAAAAAAAAAAAAAAAgEDBAUHBgj/xABKEAABAwEDBQoKCAUEAgMAAAABAAIDEQQSIQUTMUFRBjJSYXGBkZKh0RQXIkJTVLHB4fAHIzNicnOTsxUWgqLxQ4OywnSjNDVj/8QAGQEBAAMBAQAAAAAAAAAAAAAAAAMEBQEC/8QAKxEBAAECBAQFBQEBAAAAAAAAAAECAwQRIVESExQxBTJBYaEVIjNxgcGR/9oADAMBAAIRAxEAPwDuKIiAiIgIiICIiAiIgIiICIiAqEqqwZX51xY3eA+W7b9we9Bdszy8l/m6GjaNbjy6uLlWSrMctXFoGDRQnVXgjm9yvICIiAiIgLW5UtmafGdRvBw4vJ7VslqsutDrjTgTeunjFMDxGvsQbRrqio0FVWlyDbNMTtIrdr2jmW6QEREBERAREQEREBERAREQEREBERAREQEREBFiWrKUcek1PBGJ+CxM3LPvvq4+D5zuVBdktJlJZEaNG/k9zOPjU5HXaRRYOpp4A1uPHsUZZwykUIBfs1N43FTaBC3W57j/AFPd7h7EGRCxrAGDZXjOOJPOVdVizQkVLsXu0n2AcQV9AREQEREBarL1nvhtD5QvEN2jC9TjGC2q1GXw4XHt80nHZWlObBBqi8uAkbv2Uvcex/uK9JYLUJGBw06CNh1rz8jtE0YGmj26gTpw4Lldsc4heHD7KTs4jxj2Lo9GiIuAiIgIiICIiAi0D90DtTBzmqt/xeZ29aOZpKD0aLzwktTtThzAe1VFhtLtLiOV/cg9ASrTrSwaXNHKQtGcjnz5Wjnr7SEGToBvpgeQj4oNs/KUQ88c2PsVl+WohrJ5AfesEMsjfOLut7gpC2WZuhlf6a+1Bedl9mprj0d6oMrvdvYXHp7lEZbjG9jPYPYpDK8h3sLu3uQVz9pdoY1vGfifcq/w6V/2kppsb8gdip4TaXaI2t5fiVXwOd+/lujY34UQXWxQQYmgO04u5h3K34TJNhGCxmt50n8I+eZVFigixeQTtea9ATw98mELcPSOGA5AguC5Z2hrReedA85x2niU4YrtZZSL1OZo2N+cVFkbIAXONXHS44ucdjR7lWKF0hD5BQDFsez7z9p4tSC7ZnOcb5qGkUa3XThO4+LUslWY7QHOIGIGl2quwbSryAiIgIiIC1WWrSYyw6Wm8HN1EYYLarAypKwXWSDyX1x4JFKHtQadwzRD2eVE/CnFra7jCOjDfJJrFJi13BOo8o0HiVSwwOLHi9E/5Dm7CEDAw5t5rE/Fj9mxw94XRs8j2g4xP37NHGPnsotmvNAOBp/qxYj77NnHQdi39ktAkaHDX2HWFwXkREBERAREQeXZlCTzGMH4WK7nrU7U7qge0KgNqdw+gDuVTY7QdLiOWTuK6JeCWl2lzhyv7lE5Kf58rRyuJ9qgcmu86WMcr6oMnRDTO3mHxQTGTIhvp281O9SFmsw0yE/PEFAWazDTK48g+CkDZRw3dPwQVknsbAXHQASSb1ABiSarXDdtkwaJIelnepZftdn8FtAbGa5iWhIHo3bSvnkK5hcNTeiZmeyO5XNL6F8YViG9lh/VaPYoO+kWy6poOeUL5+RWvp9G8o+dL6AG7uF2i1WRvGZW+9yr/NFmdv8AKVmA2Nkb7qL5+RPp9G8nOl9DQ5eyW3F1sgedrpWnsqpy7vbFvY7RB+J0jWtHavnZE+n0byc6X0XZ91GTwb77dZ3v2mRtG8TRXBRfu2sUhui2QMZrcZGhzuJorgONfPM0LmGjgQbrXUOx7Q9p52uB51BcjAW5jOKpObL6Ui3YZOaAG2yzADQM63vU/wCdMn+uWf8AVb3r5oRd+n0byc6X0v8Azpk/1yz/AKre9P50yf65Z/1W96+aET6fRvJzpfS/86ZP9cs/6re9bDJeV4LSHGCWOUNNHFjg4AkVANNdF8sLsf0DfYWr85n7agxGDptUTVEy9UXJqnJ1Ja/K1mbJdaTR+JZsOioPYtgtblqxOkDS3S2pptrTQduCz0zW2ealYJxQaidLTqx2cfuQszZzMu8OLX8E7RxbQpRzNnGbl8mQYNf7nKsbqfUT4cB+zZQ7P8Loo1jiRG40lZjG7hDg19iuWactrIweTX62LW063NGz55LboiCIpDRwxik9grs9ivRVe6oObtDcHNOh/Mg21mtTZBVpr7RyhXlpTmy76xphk4QNAeR2hZzGyjQ9rx94UPS3DsXBmIsbwlw30buVtHDsx7EbbozheAOx3knodRBkoqA10KqDzByfKd88D8T1T+Gjzpox/VVQFhZrmj5qlSFlh1zdDCuiXgMQ0zjmb8VIQWYaZHHkHwURFZh58h5BT3KYdZRqefnlCCoNlGp56fgpC12YaIieX4lUFrsw0RHn/wAqQypCNEI6GoMDL+U4vBbQGwgVglFaD0buJfPAX0Tl7LINltAEVKwSjT/+buJfOwWp4d5ale93hVERaKEQctOM1oOM0BPQCrlms7pHBjGlz3YBo0niAW9tW421MhikzMhc/O32XcYwxwDS7ZeFTzKvexdizVTTcriJq7ZzlvP+PUUVVaxDaQbgnusTps9Zy6+17ZBKc1mmsdfvPu4G8QdGFxaLc0xnhTInxxTse8MdUua0CvlSMd5JAAq7EYgc6nBupnbEIBc8HzTojDTBwfXOPLtOcLiXAjAbNNdGqOGw2MqpvUYmvzTPDlplHp2ynOMs9J/U7SVVUZxNMPf/AEjW2zSMjkszIZL5dG60AklmapdYG1oCQahxrUDDUVrdx25DwwOfnYiwRyC6HOzjJHNIjzjC0UAPlVqQbuteT+fnpW0yRugnsrHNgcIy57XOeAC4hg8lmOF2pcThjXZpinw7EYbAdNhLn3R2qq10z9e+WUaRlHp2d5lNVfFXGjGyrk82eQxukie5u+zTi5rTraXFox4hWixFu7Dkqe3z32RG7JMM46MeQwvcDI7E4DEuoe1Y2WshzWVzhLG5rc45jXuFA+6TQt2ggV51fs4u3xRZrrjmZRnGcZ++iOaJ80Ro1qIiuPAux/QN9havzmftrji7H9A32Fq/OZ+2quN/DP8AElvzOpLWZZmfHceytBW9sxpS8tmsHKVvzRbUVa69XbhTvWGtMJzI7UKt8mUDRt5do41YElfqbRgRvXnSNlTrHGr02T2v+ss7qHTQGmPFsPEqMtLZfq5xdeMA7Rj7j2FBQYfUT6PMk9mKk5mIZNVrh9nMNewE/PfB7TGM1OL0Z3rx5vzs9qu5wxtuTDORHeyDHDVVBk3pWCkjRK3hNpXnadKjFma+S4xu2VLf7Th2KtniIFYZA5vBdiBxAjEciuumdokhJH3aOHRp7EFwMkGh4d+JvvaR7Ec92h0YcPukHsdRY/1PHGf6mdwV9kZOLJSRx3XDv7UFgsi1tdGdoDm9rcFcjZXeTEjjuu7dKu/WjgO6W96tvx30NTtF0+01QaEQwekeeRvepUsw9KehWxJDwHnlePcFIWmH0JP+4V0XBLZh5kh5T3FS8Ms40QnnPxUBbohogbzur7lIZUYNEDPnmQSGU4hogb2dyuNyyPNhHMe4KLcrHVC3mHwVwZWl1RdjkGDugytIbLaBmsDBKNeH1buJfOgX0Xuht85stoBioDBLU3Xejdxr50C1PDvLUr3u8KoiLRQqH5PvXsMvbtjabO+zXHNjpGI33yXm4RXwjGjg4V5DTfaVD6O8lQWi0NEjpBJGRMGXQY3hjgcXaW0JGBwPYsHdnkqCy2h0MTpHOBq4OaAxocLzWM1uoCMdHLjTFvXcJisfTh7lMzctxxROU5RrGu3pHtrlvCeIrpt8UdpaFERbSAREQbfcvls2KV0zQXOzbmNbWjC5xFDJQ4tAqaazTRpVN0+WvDJhMQWuMbWubWrQ5tQTHXQ0ihptrp0rVw3bwv3rtfKu0vU13a4V5V0XKe5axsybHMZJrjfrg8RjOPFouNa0tOAHksFTs41i427hMHi7d65TPMr+2JiJn+ae+XvrtmnoiuuiYjtGrnCIeLQi2kAux/QN9havzmftrji7H9A32Fq/OZ+2quN/DP8AElvzOpLEtzo8GyU8qtK8VNerSstYmULA2UCpIIrQjj2jmWGtNbLkx8RvwuJGzX3EILTHP5MouPGAdo9ujkKiIZ7PvfLZs0jo0jmV3wiG0YPF1+3udr5CgoXPhFyUX4jhe2bK/PIpxRPjFYSJIj5hOI20+eZRuSwYfaxbNYHJ/kcipZ42u8qzvuu1xnR0f5QVa6Bx86F/VPcs2OKQb2UOH3mg9rSFYda3DCaEkbWi8OjUoMNmJwIYeUsPuQZuclGljT+F3ucPerLyw76FwO25XtZVTjs/Amd0hw7Qp3JR5zHcrSO0E+xBYa+LVK5vEXH2PV9rH+bIDytB/wCJCOkf50YP4XA9jqKw4RedC4f0e9qDTC3s9DH7VIZTHoYuhVbbJtTBzR/BXBbLRwT+n8F0UblV2qJnVKmMqzao29R3egtdq4Lup8FIWi1HzT1QgqMpWj0f9ju9S8OtPo/7T3qgltezsaq3rXs/4LgwN0FptJstoqwAZiauGrNurrXzoF9GboBavBbRepTMS13ujNuroXzmFq+HeWpXvd4VREWihXIrS5rXta4hrwGvAwvAGt0ng10jQaCqyLcJXMillJc17XMjc41JELqEV4i6mPJoCx7POY3B7aFzTUBzQ4HiLXAgjlXRt0W6azOsjooBZzPEGf6Lc35RAmNlvVFQTXXUAkV0rLx2Ju4e9ai3a4uKdZ29M50nLWY12iUtFMVUznOWTmqKoYaE0NAQCdVXAkAnaQ13QVRaiIRFVjCdAJoCcNjQXOPIACeZJnJ1KCEyPaxuLnuaxo2l5DWjpIWVabdMJJQ+R18gxSCuBDDduFuijSMBTDVRbvcHlplmlcZs3mWsL/KY10l8EBghO+Dj0UaThpUd3mWGWiYGHN5lzQ8XYw1941DxMd8Xgg8VCDjpWVOJu1Y7kVWvsy8/p+u3ftOXtmk4Y4OLPXZ5lERaqIXY/oG+wtX5zP21xxdj+gb7C1fnM/bVXG/hn+JLfmdSWvytZpH3TGaFtddCa07lsFgZUtrorpa2oNa6dVKY6taw1pgsypLHhKwkbdB6dBWQfB7RsDuh3x7Uhy3G7BwLeXEdncpOsEEuLaV+4fd8EFsWeaHeHOM4J0jk+eZWy+CU+UDFJ1TXl0dOKvCyTx7x4eOC73f5CjLbWnCeIt4yKjmKC82Kdm9e2Rv3sD0hHWl3+pA7mo5WIbNEcYpi3iDv+pxWU2GYaJWu/Ez3goLDn2fzo7vLGR2gKrDCd7KW/wC4R2OKyQ6YaRGeQke0FRc9x30NeRzT7aIKsid5sxPKGu9lFKko1xnmI95WO5kZ0wOHIwf9SqDMj0jeL6wINePCvv8AYqhtq+90hWhk+Xhj9RTGT5+H/wCwromI7X97papCC17T1gojJ1o4f95Uhk+0cP8AvK4Kiz2rhf3BS8GtXD7R3KIyfafSHruUhYLT6T+89yDA3QWa0+C2irxTMS1x1Zt1dS+dAvozdBY7QLLaCZBTMS1F4+jdxL5zC1fDvLUr3u8KoiLRQiDp4u+mKIg6dkyz2F2TiDABJIx1pFlz7s5IYQ4NMbibwBAJA2OOnFeAydk91qlLIRGxzsWRukoDsaxzyS4046rAvGtamopQ6xTRQ8VB0K/k+0CKWOQtD7j2vDSaAlpq2tNVQDTXSiycN4fcwkXqqLk1VVzMxxTM5T6RrVr6RnM56aztNVcivLOOz0W6vcc+xgPvMzdyMVLwHOkuDOBjdJ8oF2GgHiW1+jrwMRySWhjIyPqM8+VwbJngbzAxxoHXRiRqOrFeZy5ujltjWCe657HPLZALpDX0vRkDAgENodOGNa1Wn+PbSvsHQoegxWKwHIxVzKv1qozjSJ/eucd849e2jvMpor4qI092y3RxRstEkcUOZbG9zLpe55N00vFzydOkAajr0rWoT88mARbFmibdummZzyjvOc5/9mZ+UMznOYiIpHBdj+gb7C1fnM/bXHF2P6BvsLV+cz9tVcb+Gf4kt+Z1JY9qtrI6XzStaYV0U2cqyFYtNkZJS+K00adfIsNaYzn2eTSYzy4H3FWn5FjOLCW8hqPnnU35EiPCHIe9WTkIDeyOHzxUQSFjnZvJQ4bHfJUxbJm7+GvG0+7FQFgmbvZq/iHfVXALSNcbukdyC0+aF2/ic08bKdoRjLN5r7v9ZHtKyBPONMTTyPp7U8Jf50DuYtKCLIG+bO/rg+1XRZ5NUxPK1p9itGRh02d36YPsUCIdcTh/tuHsCDKuTDzmHlaR7CqtdLrDDyOI9yxb0G17eeQKTZItUrhyvP8A2QYH8vu4begp/L7uG3oK9AiDz/8AAHcMdBVRkJ/pB2rfog0P8Df6QdqkMjy+l7T3reIg87lDIM0kUkee38b2VJdTymkY48a5x4mbR6zD1HLtK1e6bK3glmfPcv3Lvk1pW84N00O3YprWIrtaUvNVEVd3KvEzaPWYeo5PEzaPWYeo5dOsWVLRUm02eOCINLjL4Q1wFNFRdFBx1W1da2C5V7Rf3lXDy8K+RtwxwUvXXt/h55VLjniZtHrMPUcniZtHrMPUcuvxZShdS7LG6rS8Ue01a00c4UO9BwJ1KEGV7O9rnMnic1gq9zZGkNG1xBwHKnXXt/g5VLkfiZtHrMPUcniZtHrMPUcuvQ5The/Ntmjc+l6417S6lK1ug1pTWjcqQGTNCaIy+jvtv8l2tU669v8AByqXIfEzaPWYeo5PEzaPWYeo5dadlqzh+bM8IkrduZxt6uy7WteJStGV4I6354m3SGuvSNFCRUA1OBpjROuvb/ByqXI/EzaPWYeo5PEzaPWYeo5dnY8EAgggioI0EHQQVJOuvb/ByqXFvEzaPWYeo5PEzaPWYeo5dpROuvb/AAcqlxbxM2j1mHqOXuvo53IyZNjlZJIyQyPa4FoIpRtKGq9ei8XMVcuU8NU6Oxbpic4Fg5TsTpLt112lduumzkWcirvbSDJMvpj0u71IZLm9Mel3etyiDTjJ0/pj2qQsM/puxbZEGrFktHph1VIWe0elb1R3LZIg14htHpGdVSDJ+FH1T3rORBh0n2xdDu9SAl15vocspEBERAREQEREBeY+kr/66f8A2/3WL06oQg53aprI6zWltntc08jrNJ9W+V7xQAOcQ1wpUU08qm7LMM8uTGxPvFjvKo00acxShcRSuBwXt4LfA511ksRfwWvaXceANVkhgGgBBy+zZJZ/BDLHEDK4fWPaPLcxtp8sV00utxGwKuXJ7PK97rEG5ttgtAldGy62jgM212A8qurT0LqACxMp5PbNDJCTdEjHNJAFReFKhB4CySWZ78mssYjz7HB0pYyhAEX1mdNNZOta/IdnZJHDDJaYYZ22kOLDZ3eECQSk4yX8a4Y0pSmxdTsNlEUbGDG6xrL1MTdaACehSmlYwtvFrS43W1IBcToa2uk4aEHKt0WUhPBaSTZ2SCV48HbZyZgGSDy3zA+SaVJcRTSNa3mSrJBaJMoyuZHLgwseWh2DrPWrSdFcDUL310Y4DHTx8qAAINHuFNcn2b8odlaLeq1Zp2PaHRua5p0OaQWmhoaEYaQrqAiIgIiICIiAiIgIiICIiAiIgIiICIiAiIgIiIC839IlpdHk+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/NjEBlQ9oO9fjpC9XaMkB9ohtBcQYmSNDcKHOAAk8lFgfyqzOX846vhnhdKDfXbtzkQanI26CaScNnnbDIZHDwR9ncKgEhoZMTQuIoa8ehNz2X5pZWtntDYpHF96xus7mnCtGslccToOtbU7mXvkjdPapZmRSCVkZZG2jm1ulzmNBNKqse5p5ljfPapZxE6/G1zI2gOpQOcWNBNEGgyBli0TRWSCAwwOkinle8RC61rJnMaI4wQKk6VKPdJbHPigBhE3hNos73lhuOzTGua+6DUGjjhXSNS2sW40RxwCKeSOWASNbMA0ktkeXOa9rgQRU4K9YtyMcb4X5x7nxyyzOc6hMj5mhri7DDQNCCu5q3zme02e0PZI6HNFsjWXKiVpNC2p0UXolrrHkkR2iecOJMwiBbhRuaaQKctVsUBERAREQEREBERAREQEREBERAREQEREBERBj5RtQhiklIJEcb3kDSbjS6g6Fzbx0Q+qzddnevf7pv/h2n/wAeb9ty+Wwr+DsUXYmaoQ3K5p7Oy+OiH1Wbrs708dEPqs3XZ3rjaK70VnZHzKnZPHRD6rN12d6eOiH1Wbrs71xtE6Kzscyp2Tx0Q+qzddnenjoh9Vm67O9cbROis7HMqdk8dEPqs3XZ3p46IfVZuuzvXG0TorOxzKnZPHRD6rN12d6eOiH1Wbrs71xtE6Kzscyp2Tx0Q+qzddnenjoh9Vm67O9cbROis7HMqdk8dEPqs3XZ3r1u4ndczKTJHsjfHm3hpDiDWra1FF83Lsf0DfYWr85n7ar4nDW7duaqY1e6K6pqyl1JERZac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14" y="6379255"/>
            <a:ext cx="711111" cy="4647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53" y="1832038"/>
            <a:ext cx="2038530" cy="9775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121088"/>
            <a:ext cx="1781175" cy="17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2" y="1566925"/>
            <a:ext cx="132842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cynthia.elliott\Desktop\WRI_logo_box_4c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57" y="1672971"/>
            <a:ext cx="241046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/>
          <a:stretch>
            <a:fillRect/>
          </a:stretch>
        </p:blipFill>
        <p:spPr bwMode="auto">
          <a:xfrm>
            <a:off x="7221617" y="1371600"/>
            <a:ext cx="1423670" cy="17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ct2015.sharepoint.com/Partner%20Logos/EC%20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763" y="5294431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</a:prstClr>
                </a:solidFill>
              </a:rPr>
              <a:t>ACT 2015 is supported by: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2241" y="955226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</a:prstClr>
                </a:solidFill>
              </a:rPr>
              <a:t>ACT 2015 Partners:</a:t>
            </a:r>
          </a:p>
        </p:txBody>
      </p:sp>
      <p:pic>
        <p:nvPicPr>
          <p:cNvPr id="1026" name="Picture 2" descr="J:\Groups\CEP\CCAO\ACT 2015\Logos\newclimate_logo_rgb_141023_for signatur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3" y="4412310"/>
            <a:ext cx="1918137" cy="9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45" y="1325903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4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COMMONALITIES AND DIFFERENCES BETWEEN THE CYCLES 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780578"/>
              </p:ext>
            </p:extLst>
          </p:nvPr>
        </p:nvGraphicFramePr>
        <p:xfrm>
          <a:off x="152400" y="1447800"/>
          <a:ext cx="8841475" cy="4407407"/>
        </p:xfrm>
        <a:graphic>
          <a:graphicData uri="http://schemas.openxmlformats.org/drawingml/2006/table">
            <a:tbl>
              <a:tblPr firstRow="1" firstCol="1" bandRow="1"/>
              <a:tblGrid>
                <a:gridCol w="1316520"/>
                <a:gridCol w="1856987"/>
                <a:gridCol w="1524392"/>
                <a:gridCol w="1870845"/>
                <a:gridCol w="2272731"/>
              </a:tblGrid>
              <a:tr h="3374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E"/>
                          </a:solidFill>
                          <a:effectLst/>
                        </a:rPr>
                        <a:t>What </a:t>
                      </a:r>
                      <a:r>
                        <a:rPr lang="en-US" sz="1600" dirty="0">
                          <a:solidFill>
                            <a:srgbClr val="FFFFFE"/>
                          </a:solidFill>
                          <a:effectLst/>
                        </a:rPr>
                        <a:t>is common</a:t>
                      </a:r>
                      <a:endParaRPr lang="en-US" sz="1600" dirty="0">
                        <a:solidFill>
                          <a:srgbClr val="FFFFF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What is different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Mitigation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Adaptation 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BC3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Finance/Support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</a:tr>
              <a:tr h="6915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E"/>
                          </a:solidFill>
                          <a:effectLst/>
                        </a:rPr>
                        <a:t>5-year</a:t>
                      </a:r>
                      <a:r>
                        <a:rPr lang="en-US" sz="1600" b="1" baseline="0" dirty="0" smtClean="0">
                          <a:solidFill>
                            <a:srgbClr val="FFFFFE"/>
                          </a:solidFill>
                          <a:effectLst/>
                        </a:rPr>
                        <a:t> cycle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Submissions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every </a:t>
                      </a: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5 years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Mitigation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iNDCs/ Commitments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7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Adaptation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Efforts Statements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Finance strategies (to include pathways and investment plans)</a:t>
                      </a:r>
                      <a:endParaRPr lang="en-US" sz="16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86"/>
                    </a:solidFill>
                  </a:tcPr>
                </a:tc>
              </a:tr>
              <a:tr h="6915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E"/>
                          </a:solidFill>
                          <a:effectLst/>
                        </a:rPr>
                        <a:t>Assessment </a:t>
                      </a:r>
                      <a:r>
                        <a:rPr lang="en-US" sz="1600" b="1" dirty="0" smtClean="0">
                          <a:solidFill>
                            <a:srgbClr val="FFFFFE"/>
                          </a:solidFill>
                          <a:effectLst/>
                        </a:rPr>
                        <a:t> Process</a:t>
                      </a:r>
                      <a:endParaRPr lang="en-US" sz="1600" b="1" dirty="0">
                        <a:solidFill>
                          <a:srgbClr val="FFFFF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MRV framework +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additional </a:t>
                      </a:r>
                      <a:endParaRPr lang="en-US" sz="16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Review or Assessment 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Consideration by the MOP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Ex-ante assessment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by Expert Panel 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7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Review and recommendations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b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 Adaptation Committee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Synthesis assessment by SCF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baseline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Consideration by the MOP in conjunction with technology &amp; CB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86"/>
                    </a:solidFill>
                  </a:tcPr>
                </a:tc>
              </a:tr>
              <a:tr h="6915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E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Reporting</a:t>
                      </a:r>
                      <a:endParaRPr lang="en-US" sz="1600" b="1" dirty="0">
                        <a:solidFill>
                          <a:srgbClr val="FFFFF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ational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Communications every 4 years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National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reports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every 2 years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7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NAPs, NAPAs (no frequency)</a:t>
                      </a:r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National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reports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every 2 years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TRANSPARENCY AND ACCOUNTABILITY (1)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1984" y="1101963"/>
            <a:ext cx="8260033" cy="52099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Parties shall work towards improving transparency in a continuous and sustained manner over time, taking into account national capabilities and circumstances.  No less than existing rules, methodologies and guidelines.</a:t>
            </a:r>
          </a:p>
          <a:p>
            <a:pPr lvl="0"/>
            <a:endParaRPr lang="en-US" sz="20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two years each Party submits a national report including progress on implementation on mitigation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comprehensive report every four years, that includes information on adaptation efforts and plans</a:t>
            </a:r>
          </a:p>
          <a:p>
            <a:pPr lvl="0"/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wo-phased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evaluation of individual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 appraisal based on the output of the technical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4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TRANSPARENCY AND ACCOUNTABILITY (2)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1874537"/>
            <a:ext cx="7924800" cy="35073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Guidelines to be elaborated: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 global accounting framework that includes the land use sector and transferable emission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 methodologies for risk, vulnerability assessments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 methodologies for tracking and reporting on financial flows</a:t>
            </a:r>
          </a:p>
        </p:txBody>
      </p:sp>
    </p:spTree>
    <p:extLst>
      <p:ext uri="{BB962C8B-B14F-4D97-AF65-F5344CB8AC3E}">
        <p14:creationId xmlns:p14="http://schemas.microsoft.com/office/powerpoint/2010/main" val="251581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ject 3"/>
          <p:cNvSpPr/>
          <p:nvPr/>
        </p:nvSpPr>
        <p:spPr>
          <a:xfrm>
            <a:off x="4654973" y="1882775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4724400" y="1234464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4843572" y="2777445"/>
            <a:ext cx="1196444" cy="1593215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CHOICES ON TRANSPARENCY AND ACCOUNTABILITY</a:t>
            </a:r>
            <a:endParaRPr lang="en-US" sz="3600" dirty="0">
              <a:solidFill>
                <a:srgbClr val="007A4D"/>
              </a:solidFill>
            </a:endParaRPr>
          </a:p>
        </p:txBody>
      </p:sp>
      <p:sp>
        <p:nvSpPr>
          <p:cNvPr id="33" name="object 22"/>
          <p:cNvSpPr/>
          <p:nvPr/>
        </p:nvSpPr>
        <p:spPr>
          <a:xfrm>
            <a:off x="7389634" y="4419600"/>
            <a:ext cx="1280630" cy="1593215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53000"/>
            <a:ext cx="8220240" cy="979169"/>
            <a:chOff x="457200" y="5056632"/>
            <a:chExt cx="8220240" cy="979169"/>
          </a:xfrm>
        </p:grpSpPr>
        <p:sp>
          <p:nvSpPr>
            <p:cNvPr id="39" name="object 31"/>
            <p:cNvSpPr/>
            <p:nvPr/>
          </p:nvSpPr>
          <p:spPr>
            <a:xfrm>
              <a:off x="6098666" y="5550875"/>
              <a:ext cx="333375" cy="0"/>
            </a:xfrm>
            <a:custGeom>
              <a:avLst/>
              <a:gdLst/>
              <a:ahLst/>
              <a:cxnLst/>
              <a:rect l="l" t="t" r="r" b="b"/>
              <a:pathLst>
                <a:path w="333375">
                  <a:moveTo>
                    <a:pt x="0" y="0"/>
                  </a:moveTo>
                  <a:lnTo>
                    <a:pt x="332778" y="0"/>
                  </a:lnTo>
                </a:path>
              </a:pathLst>
            </a:custGeom>
            <a:ln w="9525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2"/>
            <p:cNvSpPr/>
            <p:nvPr/>
          </p:nvSpPr>
          <p:spPr>
            <a:xfrm>
              <a:off x="3216490" y="5550875"/>
              <a:ext cx="636905" cy="0"/>
            </a:xfrm>
            <a:custGeom>
              <a:avLst/>
              <a:gdLst/>
              <a:ahLst/>
              <a:cxnLst/>
              <a:rect l="l" t="t" r="r" b="b"/>
              <a:pathLst>
                <a:path w="636904">
                  <a:moveTo>
                    <a:pt x="0" y="0"/>
                  </a:moveTo>
                  <a:lnTo>
                    <a:pt x="636346" y="0"/>
                  </a:lnTo>
                </a:path>
              </a:pathLst>
            </a:custGeom>
            <a:ln w="9525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3"/>
            <p:cNvSpPr/>
            <p:nvPr/>
          </p:nvSpPr>
          <p:spPr>
            <a:xfrm>
              <a:off x="457200" y="5056632"/>
              <a:ext cx="2759710" cy="979169"/>
            </a:xfrm>
            <a:custGeom>
              <a:avLst/>
              <a:gdLst/>
              <a:ahLst/>
              <a:cxnLst/>
              <a:rect l="l" t="t" r="r" b="b"/>
              <a:pathLst>
                <a:path w="2759710" h="979170">
                  <a:moveTo>
                    <a:pt x="0" y="978966"/>
                  </a:moveTo>
                  <a:lnTo>
                    <a:pt x="2759290" y="978966"/>
                  </a:lnTo>
                  <a:lnTo>
                    <a:pt x="2759290" y="0"/>
                  </a:lnTo>
                  <a:lnTo>
                    <a:pt x="0" y="0"/>
                  </a:lnTo>
                  <a:lnTo>
                    <a:pt x="0" y="978966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34"/>
            <p:cNvSpPr txBox="1"/>
            <p:nvPr/>
          </p:nvSpPr>
          <p:spPr>
            <a:xfrm>
              <a:off x="588563" y="5232172"/>
              <a:ext cx="2496820" cy="6197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106045">
                <a:lnSpc>
                  <a:spcPct val="100000"/>
                </a:lnSpc>
              </a:pP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Ho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w </a:t>
              </a: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o you support </a:t>
              </a: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developin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2000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countries?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43" name="object 35"/>
            <p:cNvSpPr txBox="1"/>
            <p:nvPr/>
          </p:nvSpPr>
          <p:spPr>
            <a:xfrm>
              <a:off x="4007267" y="5347765"/>
              <a:ext cx="193293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00" spc="-5" dirty="0">
                  <a:solidFill>
                    <a:srgbClr val="767661"/>
                  </a:solidFill>
                  <a:latin typeface="Arial"/>
                  <a:cs typeface="Arial"/>
                </a:rPr>
                <a:t>L</a:t>
              </a:r>
              <a:r>
                <a:rPr sz="1400" spc="-5" dirty="0" smtClean="0">
                  <a:solidFill>
                    <a:srgbClr val="767661"/>
                  </a:solidFill>
                  <a:latin typeface="Arial"/>
                  <a:cs typeface="Arial"/>
                </a:rPr>
                <a:t>owe</a:t>
              </a:r>
              <a:r>
                <a:rPr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r </a:t>
              </a:r>
              <a:r>
                <a:rPr sz="1400" dirty="0">
                  <a:solidFill>
                    <a:srgbClr val="767661"/>
                  </a:solidFill>
                  <a:latin typeface="Arial"/>
                  <a:cs typeface="Arial"/>
                </a:rPr>
                <a:t>their</a:t>
              </a:r>
              <a:r>
                <a:rPr sz="1400" spc="-5" dirty="0">
                  <a:solidFill>
                    <a:srgbClr val="76766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767661"/>
                  </a:solidFill>
                  <a:latin typeface="Arial"/>
                  <a:cs typeface="Arial"/>
                </a:rPr>
                <a:t>requirements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44" name="object 36"/>
            <p:cNvSpPr/>
            <p:nvPr/>
          </p:nvSpPr>
          <p:spPr>
            <a:xfrm>
              <a:off x="3852836" y="5066157"/>
              <a:ext cx="2245995" cy="960119"/>
            </a:xfrm>
            <a:custGeom>
              <a:avLst/>
              <a:gdLst/>
              <a:ahLst/>
              <a:cxnLst/>
              <a:rect l="l" t="t" r="r" b="b"/>
              <a:pathLst>
                <a:path w="2245995" h="960120">
                  <a:moveTo>
                    <a:pt x="0" y="959916"/>
                  </a:moveTo>
                  <a:lnTo>
                    <a:pt x="2245829" y="959916"/>
                  </a:lnTo>
                  <a:lnTo>
                    <a:pt x="2245829" y="0"/>
                  </a:lnTo>
                  <a:lnTo>
                    <a:pt x="0" y="0"/>
                  </a:lnTo>
                  <a:lnTo>
                    <a:pt x="0" y="959916"/>
                  </a:lnTo>
                  <a:close/>
                </a:path>
              </a:pathLst>
            </a:custGeom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37"/>
            <p:cNvSpPr txBox="1"/>
            <p:nvPr/>
          </p:nvSpPr>
          <p:spPr>
            <a:xfrm>
              <a:off x="6548349" y="5379694"/>
              <a:ext cx="2012314" cy="3670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177800">
                <a:lnSpc>
                  <a:spcPts val="1400"/>
                </a:lnSpc>
              </a:pPr>
              <a:r>
                <a:rPr lang="en-US" sz="1400" dirty="0">
                  <a:solidFill>
                    <a:srgbClr val="767661"/>
                  </a:solidFill>
                  <a:latin typeface="Arial"/>
                  <a:cs typeface="Arial"/>
                </a:rPr>
                <a:t>P</a:t>
              </a:r>
              <a:r>
                <a:rPr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rovide </a:t>
              </a:r>
              <a:r>
                <a:rPr sz="1400" dirty="0">
                  <a:solidFill>
                    <a:srgbClr val="767661"/>
                  </a:solidFill>
                  <a:latin typeface="Arial"/>
                  <a:cs typeface="Arial"/>
                </a:rPr>
                <a:t>financial and technical</a:t>
              </a:r>
              <a:r>
                <a:rPr sz="1400" spc="-5" dirty="0">
                  <a:solidFill>
                    <a:srgbClr val="767661"/>
                  </a:solidFill>
                  <a:latin typeface="Arial"/>
                  <a:cs typeface="Arial"/>
                </a:rPr>
                <a:t> </a:t>
              </a:r>
              <a:r>
                <a:rPr sz="1400" dirty="0" smtClean="0">
                  <a:solidFill>
                    <a:srgbClr val="767661"/>
                  </a:solidFill>
                  <a:latin typeface="Arial"/>
                  <a:cs typeface="Arial"/>
                </a:rPr>
                <a:t>support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46" name="object 38"/>
            <p:cNvSpPr/>
            <p:nvPr/>
          </p:nvSpPr>
          <p:spPr>
            <a:xfrm>
              <a:off x="6431445" y="5066157"/>
              <a:ext cx="2245995" cy="960119"/>
            </a:xfrm>
            <a:custGeom>
              <a:avLst/>
              <a:gdLst/>
              <a:ahLst/>
              <a:cxnLst/>
              <a:rect l="l" t="t" r="r" b="b"/>
              <a:pathLst>
                <a:path w="2245995" h="960120">
                  <a:moveTo>
                    <a:pt x="0" y="959916"/>
                  </a:moveTo>
                  <a:lnTo>
                    <a:pt x="2245829" y="959916"/>
                  </a:lnTo>
                  <a:lnTo>
                    <a:pt x="2245829" y="0"/>
                  </a:lnTo>
                  <a:lnTo>
                    <a:pt x="0" y="0"/>
                  </a:lnTo>
                  <a:lnTo>
                    <a:pt x="0" y="959916"/>
                  </a:lnTo>
                  <a:close/>
                </a:path>
              </a:pathLst>
            </a:custGeom>
            <a:ln w="19049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431504" y="5748300"/>
            <a:ext cx="477520" cy="477520"/>
            <a:chOff x="2561996" y="3139668"/>
            <a:chExt cx="477520" cy="477520"/>
          </a:xfrm>
        </p:grpSpPr>
        <p:sp>
          <p:nvSpPr>
            <p:cNvPr id="48" name="object 10"/>
            <p:cNvSpPr/>
            <p:nvPr/>
          </p:nvSpPr>
          <p:spPr>
            <a:xfrm>
              <a:off x="2561996" y="3139668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9" name="object 11"/>
            <p:cNvSpPr/>
            <p:nvPr/>
          </p:nvSpPr>
          <p:spPr>
            <a:xfrm>
              <a:off x="2676570" y="3255595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6" name="object 34"/>
          <p:cNvSpPr txBox="1"/>
          <p:nvPr/>
        </p:nvSpPr>
        <p:spPr>
          <a:xfrm>
            <a:off x="4836835" y="1493742"/>
            <a:ext cx="24968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6045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you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improve the system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7" name="object 21"/>
          <p:cNvSpPr/>
          <p:nvPr/>
        </p:nvSpPr>
        <p:spPr>
          <a:xfrm>
            <a:off x="3505445" y="2763484"/>
            <a:ext cx="1196444" cy="1593215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21"/>
          <p:cNvSpPr/>
          <p:nvPr/>
        </p:nvSpPr>
        <p:spPr>
          <a:xfrm>
            <a:off x="7554506" y="2777445"/>
            <a:ext cx="1196444" cy="1593215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21"/>
          <p:cNvSpPr/>
          <p:nvPr/>
        </p:nvSpPr>
        <p:spPr>
          <a:xfrm>
            <a:off x="6208116" y="2777445"/>
            <a:ext cx="1196444" cy="1593215"/>
          </a:xfrm>
          <a:custGeom>
            <a:avLst/>
            <a:gdLst/>
            <a:ahLst/>
            <a:cxnLst/>
            <a:rect l="l" t="t" r="r" b="b"/>
            <a:pathLst>
              <a:path w="1444625" h="1593214">
                <a:moveTo>
                  <a:pt x="0" y="1592961"/>
                </a:moveTo>
                <a:lnTo>
                  <a:pt x="1444104" y="1592961"/>
                </a:lnTo>
                <a:lnTo>
                  <a:pt x="1444104" y="0"/>
                </a:lnTo>
                <a:lnTo>
                  <a:pt x="0" y="0"/>
                </a:lnTo>
                <a:lnTo>
                  <a:pt x="0" y="1592961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20"/>
          <p:cNvSpPr txBox="1"/>
          <p:nvPr/>
        </p:nvSpPr>
        <p:spPr>
          <a:xfrm>
            <a:off x="3552360" y="3031374"/>
            <a:ext cx="1102613" cy="1083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ts val="14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S</a:t>
            </a:r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ame 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reporting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obligation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s for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l </a:t>
            </a:r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countries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 now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4659" y="2978504"/>
            <a:ext cx="1341754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 algn="ctr">
              <a:lnSpc>
                <a:spcPct val="853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Adjust existing 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reporting </a:t>
            </a: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obligation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s 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based on capabilities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/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circumstances</a:t>
            </a:r>
            <a:endParaRPr lang="en-US" sz="1400" dirty="0">
              <a:solidFill>
                <a:srgbClr val="76786C"/>
              </a:solidFill>
              <a:latin typeface="Arial"/>
              <a:cs typeface="Arial"/>
            </a:endParaRPr>
          </a:p>
        </p:txBody>
      </p:sp>
      <p:sp>
        <p:nvSpPr>
          <p:cNvPr id="61" name="object 26"/>
          <p:cNvSpPr txBox="1"/>
          <p:nvPr/>
        </p:nvSpPr>
        <p:spPr>
          <a:xfrm>
            <a:off x="6223042" y="3111250"/>
            <a:ext cx="1181518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A</a:t>
            </a:r>
            <a:r>
              <a:rPr sz="1400" spc="-5" dirty="0" smtClean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l 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countries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improve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but 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responsibilities and capabilities</a:t>
            </a:r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 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vary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26"/>
          <p:cNvSpPr txBox="1"/>
          <p:nvPr/>
        </p:nvSpPr>
        <p:spPr>
          <a:xfrm>
            <a:off x="7555092" y="3183783"/>
            <a:ext cx="119585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E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nhanced MRV of actions and support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006590" y="4189913"/>
            <a:ext cx="477520" cy="477520"/>
            <a:chOff x="2561996" y="3139668"/>
            <a:chExt cx="477520" cy="477520"/>
          </a:xfrm>
        </p:grpSpPr>
        <p:sp>
          <p:nvSpPr>
            <p:cNvPr id="51" name="object 10"/>
            <p:cNvSpPr/>
            <p:nvPr/>
          </p:nvSpPr>
          <p:spPr>
            <a:xfrm>
              <a:off x="2561996" y="3139668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object 11"/>
            <p:cNvSpPr/>
            <p:nvPr/>
          </p:nvSpPr>
          <p:spPr>
            <a:xfrm>
              <a:off x="2676570" y="3255595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67211" y="4189913"/>
            <a:ext cx="477520" cy="477520"/>
            <a:chOff x="2561996" y="3139668"/>
            <a:chExt cx="477520" cy="477520"/>
          </a:xfrm>
        </p:grpSpPr>
        <p:sp>
          <p:nvSpPr>
            <p:cNvPr id="54" name="object 10"/>
            <p:cNvSpPr/>
            <p:nvPr/>
          </p:nvSpPr>
          <p:spPr>
            <a:xfrm>
              <a:off x="2561996" y="3139668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5" name="object 11"/>
            <p:cNvSpPr/>
            <p:nvPr/>
          </p:nvSpPr>
          <p:spPr>
            <a:xfrm>
              <a:off x="2676570" y="3255595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63" name="object 28"/>
          <p:cNvSpPr/>
          <p:nvPr/>
        </p:nvSpPr>
        <p:spPr>
          <a:xfrm>
            <a:off x="4103667" y="2634633"/>
            <a:ext cx="4049354" cy="154294"/>
          </a:xfrm>
          <a:custGeom>
            <a:avLst/>
            <a:gdLst/>
            <a:ahLst/>
            <a:cxnLst/>
            <a:rect l="l" t="t" r="r" b="b"/>
            <a:pathLst>
              <a:path w="3363595" h="103505">
                <a:moveTo>
                  <a:pt x="0" y="103124"/>
                </a:moveTo>
                <a:lnTo>
                  <a:pt x="0" y="0"/>
                </a:lnTo>
                <a:lnTo>
                  <a:pt x="3363277" y="0"/>
                </a:lnTo>
                <a:lnTo>
                  <a:pt x="3363277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69" name="Straight Connector 68"/>
          <p:cNvCxnSpPr/>
          <p:nvPr/>
        </p:nvCxnSpPr>
        <p:spPr>
          <a:xfrm>
            <a:off x="3085383" y="1912893"/>
            <a:ext cx="1639017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755648" y="4800586"/>
            <a:ext cx="0" cy="152414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755648" y="4800585"/>
            <a:ext cx="6397080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806338" y="4356699"/>
            <a:ext cx="0" cy="443887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152728" y="4370660"/>
            <a:ext cx="293" cy="429925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object 3"/>
          <p:cNvSpPr/>
          <p:nvPr/>
        </p:nvSpPr>
        <p:spPr>
          <a:xfrm rot="5400000">
            <a:off x="1717548" y="4896485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4"/>
          <p:cNvSpPr/>
          <p:nvPr/>
        </p:nvSpPr>
        <p:spPr>
          <a:xfrm>
            <a:off x="457200" y="1371600"/>
            <a:ext cx="2359660" cy="1134110"/>
          </a:xfrm>
          <a:custGeom>
            <a:avLst/>
            <a:gdLst/>
            <a:ahLst/>
            <a:cxnLst/>
            <a:rect l="l" t="t" r="r" b="b"/>
            <a:pathLst>
              <a:path w="2359660" h="1134110">
                <a:moveTo>
                  <a:pt x="0" y="1133855"/>
                </a:moveTo>
                <a:lnTo>
                  <a:pt x="2359152" y="1133855"/>
                </a:lnTo>
                <a:lnTo>
                  <a:pt x="2359152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5"/>
          <p:cNvSpPr txBox="1"/>
          <p:nvPr/>
        </p:nvSpPr>
        <p:spPr>
          <a:xfrm>
            <a:off x="614772" y="1624587"/>
            <a:ext cx="204406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3241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existing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system sufficient?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7" name="object 6"/>
          <p:cNvSpPr txBox="1"/>
          <p:nvPr/>
        </p:nvSpPr>
        <p:spPr>
          <a:xfrm>
            <a:off x="793790" y="2938551"/>
            <a:ext cx="3816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7"/>
          <p:cNvSpPr/>
          <p:nvPr/>
        </p:nvSpPr>
        <p:spPr>
          <a:xfrm>
            <a:off x="457200" y="2715590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4" y="672084"/>
                </a:lnTo>
                <a:lnTo>
                  <a:pt x="1054354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"/>
          <p:cNvSpPr txBox="1"/>
          <p:nvPr/>
        </p:nvSpPr>
        <p:spPr>
          <a:xfrm>
            <a:off x="2136775" y="2938551"/>
            <a:ext cx="2921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"/>
          <p:cNvSpPr/>
          <p:nvPr/>
        </p:nvSpPr>
        <p:spPr>
          <a:xfrm>
            <a:off x="1755648" y="2715590"/>
            <a:ext cx="1054735" cy="672465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91" name="Group 90"/>
          <p:cNvGrpSpPr/>
          <p:nvPr/>
        </p:nvGrpSpPr>
        <p:grpSpPr>
          <a:xfrm>
            <a:off x="2561996" y="3139668"/>
            <a:ext cx="477520" cy="477520"/>
            <a:chOff x="2561996" y="3139668"/>
            <a:chExt cx="477520" cy="477520"/>
          </a:xfrm>
        </p:grpSpPr>
        <p:sp>
          <p:nvSpPr>
            <p:cNvPr id="92" name="object 10"/>
            <p:cNvSpPr/>
            <p:nvPr/>
          </p:nvSpPr>
          <p:spPr>
            <a:xfrm>
              <a:off x="2561996" y="3139668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3" name="object 11"/>
            <p:cNvSpPr/>
            <p:nvPr/>
          </p:nvSpPr>
          <p:spPr>
            <a:xfrm>
              <a:off x="2676570" y="3255595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94" name="object 12"/>
          <p:cNvSpPr/>
          <p:nvPr/>
        </p:nvSpPr>
        <p:spPr>
          <a:xfrm>
            <a:off x="952703" y="2621988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13"/>
          <p:cNvSpPr/>
          <p:nvPr/>
        </p:nvSpPr>
        <p:spPr>
          <a:xfrm>
            <a:off x="1615382" y="2344417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96" name="Straight Connector 95"/>
          <p:cNvCxnSpPr/>
          <p:nvPr/>
        </p:nvCxnSpPr>
        <p:spPr>
          <a:xfrm>
            <a:off x="2816860" y="3031374"/>
            <a:ext cx="268523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085383" y="1912893"/>
            <a:ext cx="0" cy="111848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0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MECHANISM FOR FACILITATING AND PROMOTING IMPLEMENTATION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684" y="1234464"/>
            <a:ext cx="7924800" cy="52099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to facilitate and promote implementation, including an implementation committee is established</a:t>
            </a:r>
          </a:p>
          <a:p>
            <a:pPr lvl="0"/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Non-adversarial and facilitative and shall aim at facilitating and promoting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triggered by Parties or through assessment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be able to issue its finding independently &amp; have effective measures available</a:t>
            </a:r>
          </a:p>
          <a:p>
            <a:pPr lvl="1"/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MOP, at its first session, shall adopt further modalities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16580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LEGAL FORM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1984" y="1325903"/>
            <a:ext cx="8260033" cy="41883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package: Binding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+ decisions + political declaration</a:t>
            </a:r>
          </a:p>
          <a:p>
            <a:endParaRPr lang="en-US" sz="24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Binding Agreement:</a:t>
            </a:r>
            <a:endParaRPr lang="en-US" sz="2400" dirty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inding conduct linked to result (implementation of commitments), binding procedures (MRV)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for Robustness/Accountability: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Accountability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(facilitative mechanism)</a:t>
            </a:r>
            <a:endParaRPr lang="en-US" sz="2400" dirty="0">
              <a:solidFill>
                <a:srgbClr val="3B3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3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4"/>
          <p:cNvSpPr/>
          <p:nvPr/>
        </p:nvSpPr>
        <p:spPr>
          <a:xfrm>
            <a:off x="6633060" y="2057400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5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196198" y="212445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2196198" y="3013582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1752600" y="2538016"/>
            <a:ext cx="9144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065">
              <a:lnSpc>
                <a:spcPts val="16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857250" y="2341117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4"/>
          <p:cNvSpPr txBox="1"/>
          <p:nvPr/>
        </p:nvSpPr>
        <p:spPr>
          <a:xfrm>
            <a:off x="1281073" y="3458129"/>
            <a:ext cx="187388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" algn="ctr">
              <a:lnSpc>
                <a:spcPts val="16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861683" y="3262502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838200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10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1212830" y="1095990"/>
            <a:ext cx="20103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7945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Is the Agreement itself legally binding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047573" y="5232172"/>
            <a:ext cx="157861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 to spend the funding?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5290337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5486400" y="1213245"/>
            <a:ext cx="236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Provisions within the Agreement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10148252" y="-1232644"/>
            <a:ext cx="122110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 marR="6350" indent="-237490">
              <a:lnSpc>
                <a:spcPts val="1400"/>
              </a:lnSpc>
            </a:pP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onl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developed 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countries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26464" y="2423171"/>
            <a:ext cx="1274710" cy="1593216"/>
            <a:chOff x="9976703" y="898796"/>
            <a:chExt cx="1444866" cy="1593216"/>
          </a:xfrm>
        </p:grpSpPr>
        <p:sp>
          <p:nvSpPr>
            <p:cNvPr id="37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42" name="object 39"/>
          <p:cNvSpPr/>
          <p:nvPr/>
        </p:nvSpPr>
        <p:spPr>
          <a:xfrm>
            <a:off x="5290338" y="2265119"/>
            <a:ext cx="2759710" cy="158053"/>
          </a:xfrm>
          <a:custGeom>
            <a:avLst/>
            <a:gdLst/>
            <a:ahLst/>
            <a:cxnLst/>
            <a:rect l="l" t="t" r="r" b="b"/>
            <a:pathLst>
              <a:path w="3363595" h="103505">
                <a:moveTo>
                  <a:pt x="0" y="103124"/>
                </a:moveTo>
                <a:lnTo>
                  <a:pt x="0" y="0"/>
                </a:lnTo>
                <a:lnTo>
                  <a:pt x="3363277" y="0"/>
                </a:lnTo>
                <a:lnTo>
                  <a:pt x="3363277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LEGAL FORM: ADAPTATION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518373" y="2423170"/>
            <a:ext cx="1261987" cy="1593216"/>
            <a:chOff x="9976703" y="898796"/>
            <a:chExt cx="1444866" cy="1593216"/>
          </a:xfrm>
        </p:grpSpPr>
        <p:sp>
          <p:nvSpPr>
            <p:cNvPr id="52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5" name="bk object 18"/>
          <p:cNvSpPr/>
          <p:nvPr/>
        </p:nvSpPr>
        <p:spPr>
          <a:xfrm>
            <a:off x="5243873" y="1497054"/>
            <a:ext cx="61314" cy="50974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61" name="Straight Connector 60"/>
          <p:cNvCxnSpPr/>
          <p:nvPr/>
        </p:nvCxnSpPr>
        <p:spPr>
          <a:xfrm>
            <a:off x="4580965" y="1521023"/>
            <a:ext cx="676835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580965" y="1524000"/>
            <a:ext cx="14483" cy="1116608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612393" y="2640608"/>
            <a:ext cx="983055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bject 19"/>
          <p:cNvSpPr txBox="1"/>
          <p:nvPr/>
        </p:nvSpPr>
        <p:spPr>
          <a:xfrm>
            <a:off x="1047573" y="5052340"/>
            <a:ext cx="15786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What kind of goal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7902" y="2788927"/>
            <a:ext cx="1112520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</a:t>
            </a: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conduct 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e.g. ‘shall implement’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0"/>
          <p:cNvSpPr txBox="1"/>
          <p:nvPr/>
        </p:nvSpPr>
        <p:spPr>
          <a:xfrm>
            <a:off x="7582177" y="2704267"/>
            <a:ext cx="1160460" cy="1072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procedures e.g. shall maintain, review, update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54878" y="2423171"/>
            <a:ext cx="1251899" cy="1593216"/>
            <a:chOff x="9976703" y="898796"/>
            <a:chExt cx="1444866" cy="1593216"/>
          </a:xfrm>
        </p:grpSpPr>
        <p:sp>
          <p:nvSpPr>
            <p:cNvPr id="36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41" name="object 30"/>
          <p:cNvSpPr txBox="1"/>
          <p:nvPr/>
        </p:nvSpPr>
        <p:spPr>
          <a:xfrm>
            <a:off x="4800702" y="2793508"/>
            <a:ext cx="1160460" cy="894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performance e.g. shall achieve 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433258" y="2730065"/>
            <a:ext cx="477520" cy="477520"/>
            <a:chOff x="2958962" y="4067456"/>
            <a:chExt cx="477520" cy="477520"/>
          </a:xfrm>
        </p:grpSpPr>
        <p:sp>
          <p:nvSpPr>
            <p:cNvPr id="44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541600" y="3774431"/>
            <a:ext cx="477520" cy="477520"/>
            <a:chOff x="2958962" y="4067456"/>
            <a:chExt cx="477520" cy="477520"/>
          </a:xfrm>
        </p:grpSpPr>
        <p:sp>
          <p:nvSpPr>
            <p:cNvPr id="47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4" name="object 21"/>
          <p:cNvSpPr txBox="1"/>
          <p:nvPr/>
        </p:nvSpPr>
        <p:spPr>
          <a:xfrm>
            <a:off x="914440" y="4709146"/>
            <a:ext cx="254255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Where are the mitigation commitments located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6" name="object 20"/>
          <p:cNvSpPr/>
          <p:nvPr/>
        </p:nvSpPr>
        <p:spPr>
          <a:xfrm>
            <a:off x="914440" y="4617707"/>
            <a:ext cx="2651731" cy="1280146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21"/>
          <p:cNvSpPr txBox="1"/>
          <p:nvPr/>
        </p:nvSpPr>
        <p:spPr>
          <a:xfrm>
            <a:off x="1071058" y="4794157"/>
            <a:ext cx="23622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Where are the adaptation effort statements located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474732" y="4251951"/>
            <a:ext cx="0" cy="365756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474732" y="4251951"/>
            <a:ext cx="2926048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00780" y="4016387"/>
            <a:ext cx="0" cy="235564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bject 12"/>
          <p:cNvSpPr/>
          <p:nvPr/>
        </p:nvSpPr>
        <p:spPr>
          <a:xfrm>
            <a:off x="3923514" y="4709146"/>
            <a:ext cx="1334286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35"/>
          <p:cNvSpPr txBox="1"/>
          <p:nvPr/>
        </p:nvSpPr>
        <p:spPr>
          <a:xfrm>
            <a:off x="4024705" y="4983245"/>
            <a:ext cx="1112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In an annex inside the Agreement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12"/>
          <p:cNvSpPr/>
          <p:nvPr/>
        </p:nvSpPr>
        <p:spPr>
          <a:xfrm>
            <a:off x="5646813" y="4705874"/>
            <a:ext cx="1516593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35"/>
          <p:cNvSpPr txBox="1"/>
          <p:nvPr/>
        </p:nvSpPr>
        <p:spPr>
          <a:xfrm>
            <a:off x="5688724" y="4927013"/>
            <a:ext cx="1432769" cy="72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Shall be publicly recorded as decided by the COP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9" name="object 12"/>
          <p:cNvSpPr/>
          <p:nvPr/>
        </p:nvSpPr>
        <p:spPr>
          <a:xfrm>
            <a:off x="7486316" y="4709146"/>
            <a:ext cx="1564487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35"/>
          <p:cNvSpPr txBox="1"/>
          <p:nvPr/>
        </p:nvSpPr>
        <p:spPr>
          <a:xfrm>
            <a:off x="7645788" y="5106549"/>
            <a:ext cx="1245541" cy="365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In  a registry</a:t>
            </a:r>
          </a:p>
          <a:p>
            <a:pPr marL="12700" marR="6350" algn="ctr">
              <a:lnSpc>
                <a:spcPts val="1400"/>
              </a:lnSpc>
            </a:pPr>
            <a:endParaRPr sz="1400" dirty="0">
              <a:latin typeface="Arial"/>
              <a:cs typeface="Arial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257800" y="5255822"/>
            <a:ext cx="389013" cy="1961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160923" y="5257780"/>
            <a:ext cx="325604" cy="1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961871" y="5563739"/>
            <a:ext cx="477520" cy="477520"/>
            <a:chOff x="2958962" y="4067456"/>
            <a:chExt cx="477520" cy="477520"/>
          </a:xfrm>
        </p:grpSpPr>
        <p:sp>
          <p:nvSpPr>
            <p:cNvPr id="7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3566171" y="5234284"/>
            <a:ext cx="367195" cy="0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159348" y="3762405"/>
            <a:ext cx="477520" cy="477520"/>
            <a:chOff x="2958962" y="4067456"/>
            <a:chExt cx="477520" cy="477520"/>
          </a:xfrm>
        </p:grpSpPr>
        <p:sp>
          <p:nvSpPr>
            <p:cNvPr id="2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78" name="object 5"/>
          <p:cNvSpPr/>
          <p:nvPr/>
        </p:nvSpPr>
        <p:spPr>
          <a:xfrm>
            <a:off x="6633060" y="2206001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25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4"/>
          <p:cNvSpPr/>
          <p:nvPr/>
        </p:nvSpPr>
        <p:spPr>
          <a:xfrm>
            <a:off x="6633060" y="2057400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5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196198" y="212445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2196198" y="3013582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9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1752600" y="2538016"/>
            <a:ext cx="9144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065">
              <a:lnSpc>
                <a:spcPts val="16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857250" y="2341117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4"/>
          <p:cNvSpPr txBox="1"/>
          <p:nvPr/>
        </p:nvSpPr>
        <p:spPr>
          <a:xfrm>
            <a:off x="1281073" y="3458129"/>
            <a:ext cx="187388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" algn="ctr">
              <a:lnSpc>
                <a:spcPts val="16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861683" y="3262502"/>
            <a:ext cx="2740660" cy="672465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838200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10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1212830" y="1095990"/>
            <a:ext cx="20103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7945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Is the Agreement itself legally binding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047573" y="5232172"/>
            <a:ext cx="157861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 to spend the funding?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5290337" y="990600"/>
            <a:ext cx="2759710" cy="1134110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5486400" y="1213245"/>
            <a:ext cx="236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Provisions within the Agreement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10148252" y="-1232644"/>
            <a:ext cx="122110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554" marR="6350" indent="-237490">
              <a:lnSpc>
                <a:spcPts val="1400"/>
              </a:lnSpc>
            </a:pP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onl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developed 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countries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26464" y="2423171"/>
            <a:ext cx="1274710" cy="1593216"/>
            <a:chOff x="9976703" y="898796"/>
            <a:chExt cx="1444866" cy="1593216"/>
          </a:xfrm>
        </p:grpSpPr>
        <p:sp>
          <p:nvSpPr>
            <p:cNvPr id="37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42" name="object 39"/>
          <p:cNvSpPr/>
          <p:nvPr/>
        </p:nvSpPr>
        <p:spPr>
          <a:xfrm>
            <a:off x="5290338" y="2265119"/>
            <a:ext cx="2759710" cy="158053"/>
          </a:xfrm>
          <a:custGeom>
            <a:avLst/>
            <a:gdLst/>
            <a:ahLst/>
            <a:cxnLst/>
            <a:rect l="l" t="t" r="r" b="b"/>
            <a:pathLst>
              <a:path w="3363595" h="103505">
                <a:moveTo>
                  <a:pt x="0" y="103124"/>
                </a:moveTo>
                <a:lnTo>
                  <a:pt x="0" y="0"/>
                </a:lnTo>
                <a:lnTo>
                  <a:pt x="3363277" y="0"/>
                </a:lnTo>
                <a:lnTo>
                  <a:pt x="3363277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rgbClr val="007A4D"/>
                </a:solidFill>
              </a:rPr>
              <a:t>CHOICES ON LEGAL FORM: MITIGATION</a:t>
            </a:r>
            <a:endParaRPr lang="en-US" sz="3600" dirty="0">
              <a:solidFill>
                <a:srgbClr val="007A4D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518373" y="2423170"/>
            <a:ext cx="1261987" cy="1593216"/>
            <a:chOff x="9976703" y="898796"/>
            <a:chExt cx="1444866" cy="1593216"/>
          </a:xfrm>
        </p:grpSpPr>
        <p:sp>
          <p:nvSpPr>
            <p:cNvPr id="52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5" name="bk object 18"/>
          <p:cNvSpPr/>
          <p:nvPr/>
        </p:nvSpPr>
        <p:spPr>
          <a:xfrm>
            <a:off x="5243873" y="1497054"/>
            <a:ext cx="61314" cy="50974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61" name="Straight Connector 60"/>
          <p:cNvCxnSpPr/>
          <p:nvPr/>
        </p:nvCxnSpPr>
        <p:spPr>
          <a:xfrm>
            <a:off x="4580965" y="1521023"/>
            <a:ext cx="676835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580965" y="1524000"/>
            <a:ext cx="14483" cy="1116608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612393" y="2640608"/>
            <a:ext cx="983055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bject 19"/>
          <p:cNvSpPr txBox="1"/>
          <p:nvPr/>
        </p:nvSpPr>
        <p:spPr>
          <a:xfrm>
            <a:off x="1047573" y="5052340"/>
            <a:ext cx="15786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6350" indent="-7747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What kind of goal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7902" y="2606049"/>
            <a:ext cx="1112520" cy="1262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conduct linked to result e.g. ‘shall implement’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0"/>
          <p:cNvSpPr txBox="1"/>
          <p:nvPr/>
        </p:nvSpPr>
        <p:spPr>
          <a:xfrm>
            <a:off x="7582177" y="2704267"/>
            <a:ext cx="1160460" cy="1072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procedures e.g. shall maintain, review, update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54878" y="2423171"/>
            <a:ext cx="1251899" cy="1593216"/>
            <a:chOff x="9976703" y="898796"/>
            <a:chExt cx="1444866" cy="1593216"/>
          </a:xfrm>
        </p:grpSpPr>
        <p:sp>
          <p:nvSpPr>
            <p:cNvPr id="36" name="object 34"/>
            <p:cNvSpPr/>
            <p:nvPr/>
          </p:nvSpPr>
          <p:spPr>
            <a:xfrm>
              <a:off x="9976944" y="898797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9976703" y="898796"/>
              <a:ext cx="1444625" cy="1593215"/>
            </a:xfrm>
            <a:custGeom>
              <a:avLst/>
              <a:gdLst/>
              <a:ahLst/>
              <a:cxnLst/>
              <a:rect l="l" t="t" r="r" b="b"/>
              <a:pathLst>
                <a:path w="1444625" h="1593214">
                  <a:moveTo>
                    <a:pt x="0" y="1592961"/>
                  </a:moveTo>
                  <a:lnTo>
                    <a:pt x="1444104" y="1592961"/>
                  </a:lnTo>
                  <a:lnTo>
                    <a:pt x="1444104" y="0"/>
                  </a:lnTo>
                  <a:lnTo>
                    <a:pt x="0" y="0"/>
                  </a:lnTo>
                  <a:lnTo>
                    <a:pt x="0" y="1592961"/>
                  </a:lnTo>
                  <a:close/>
                </a:path>
              </a:pathLst>
            </a:custGeom>
            <a:ln w="19050">
              <a:solidFill>
                <a:srgbClr val="FDB91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41" name="object 30"/>
          <p:cNvSpPr txBox="1"/>
          <p:nvPr/>
        </p:nvSpPr>
        <p:spPr>
          <a:xfrm>
            <a:off x="4800702" y="2793508"/>
            <a:ext cx="1160460" cy="894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833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L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egally binding performance e.g. shall achieve 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433258" y="2730065"/>
            <a:ext cx="477520" cy="477520"/>
            <a:chOff x="2958962" y="4067456"/>
            <a:chExt cx="477520" cy="477520"/>
          </a:xfrm>
        </p:grpSpPr>
        <p:sp>
          <p:nvSpPr>
            <p:cNvPr id="44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541600" y="3774431"/>
            <a:ext cx="477520" cy="477520"/>
            <a:chOff x="2958962" y="4067456"/>
            <a:chExt cx="477520" cy="477520"/>
          </a:xfrm>
        </p:grpSpPr>
        <p:sp>
          <p:nvSpPr>
            <p:cNvPr id="47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54" name="object 21"/>
          <p:cNvSpPr txBox="1"/>
          <p:nvPr/>
        </p:nvSpPr>
        <p:spPr>
          <a:xfrm>
            <a:off x="914440" y="4709146"/>
            <a:ext cx="254255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Where are the mitigation commitments located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6" name="object 20"/>
          <p:cNvSpPr/>
          <p:nvPr/>
        </p:nvSpPr>
        <p:spPr>
          <a:xfrm>
            <a:off x="365806" y="4617707"/>
            <a:ext cx="3200365" cy="1280146"/>
          </a:xfrm>
          <a:custGeom>
            <a:avLst/>
            <a:gdLst/>
            <a:ahLst/>
            <a:cxnLst/>
            <a:rect l="l" t="t" r="r" b="b"/>
            <a:pathLst>
              <a:path w="2759709" h="1134110">
                <a:moveTo>
                  <a:pt x="0" y="1133855"/>
                </a:moveTo>
                <a:lnTo>
                  <a:pt x="2759290" y="1133855"/>
                </a:lnTo>
                <a:lnTo>
                  <a:pt x="2759290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21"/>
          <p:cNvSpPr txBox="1"/>
          <p:nvPr/>
        </p:nvSpPr>
        <p:spPr>
          <a:xfrm>
            <a:off x="376057" y="4827412"/>
            <a:ext cx="318202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Where are the mitigation contributions/commitments located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474732" y="4251951"/>
            <a:ext cx="0" cy="365756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474732" y="4251951"/>
            <a:ext cx="2926048" cy="1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00780" y="4016387"/>
            <a:ext cx="0" cy="235564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bject 12"/>
          <p:cNvSpPr/>
          <p:nvPr/>
        </p:nvSpPr>
        <p:spPr>
          <a:xfrm>
            <a:off x="3923514" y="4709146"/>
            <a:ext cx="1334286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35"/>
          <p:cNvSpPr txBox="1"/>
          <p:nvPr/>
        </p:nvSpPr>
        <p:spPr>
          <a:xfrm>
            <a:off x="4024705" y="4983245"/>
            <a:ext cx="1112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In an annex inside the Agreement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12"/>
          <p:cNvSpPr/>
          <p:nvPr/>
        </p:nvSpPr>
        <p:spPr>
          <a:xfrm>
            <a:off x="5452306" y="4705874"/>
            <a:ext cx="1878115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35"/>
          <p:cNvSpPr txBox="1"/>
          <p:nvPr/>
        </p:nvSpPr>
        <p:spPr>
          <a:xfrm>
            <a:off x="5452306" y="4770211"/>
            <a:ext cx="1821617" cy="90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I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nscribed in a list kept by the Secretariat alongside the Agreement – defined procedures for change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9" name="object 12"/>
          <p:cNvSpPr/>
          <p:nvPr/>
        </p:nvSpPr>
        <p:spPr>
          <a:xfrm>
            <a:off x="7486316" y="4709146"/>
            <a:ext cx="1564487" cy="1093353"/>
          </a:xfrm>
          <a:custGeom>
            <a:avLst/>
            <a:gdLst/>
            <a:ahLst/>
            <a:cxnLst/>
            <a:rect l="l" t="t" r="r" b="b"/>
            <a:pathLst>
              <a:path w="2740660" h="672464">
                <a:moveTo>
                  <a:pt x="0" y="672084"/>
                </a:moveTo>
                <a:lnTo>
                  <a:pt x="2740240" y="672084"/>
                </a:lnTo>
                <a:lnTo>
                  <a:pt x="2740240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35"/>
          <p:cNvSpPr txBox="1"/>
          <p:nvPr/>
        </p:nvSpPr>
        <p:spPr>
          <a:xfrm>
            <a:off x="7645788" y="5106549"/>
            <a:ext cx="1245541" cy="365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In a schedule</a:t>
            </a:r>
          </a:p>
          <a:p>
            <a:pPr marL="12700" marR="6350" algn="ctr">
              <a:lnSpc>
                <a:spcPts val="1400"/>
              </a:lnSpc>
            </a:pPr>
            <a:endParaRPr sz="1400" dirty="0">
              <a:latin typeface="Arial"/>
              <a:cs typeface="Arial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257800" y="5257783"/>
            <a:ext cx="194506" cy="1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22191" y="5252550"/>
            <a:ext cx="164336" cy="5231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961871" y="5563739"/>
            <a:ext cx="477520" cy="477520"/>
            <a:chOff x="2958962" y="4067456"/>
            <a:chExt cx="477520" cy="477520"/>
          </a:xfrm>
        </p:grpSpPr>
        <p:sp>
          <p:nvSpPr>
            <p:cNvPr id="7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3566171" y="5234284"/>
            <a:ext cx="367195" cy="0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159348" y="3762405"/>
            <a:ext cx="477520" cy="477520"/>
            <a:chOff x="2958962" y="4067456"/>
            <a:chExt cx="477520" cy="477520"/>
          </a:xfrm>
        </p:grpSpPr>
        <p:sp>
          <p:nvSpPr>
            <p:cNvPr id="25" name="object 22"/>
            <p:cNvSpPr/>
            <p:nvPr/>
          </p:nvSpPr>
          <p:spPr>
            <a:xfrm>
              <a:off x="2958962" y="406745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073537" y="4183383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5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78" name="object 5"/>
          <p:cNvSpPr/>
          <p:nvPr/>
        </p:nvSpPr>
        <p:spPr>
          <a:xfrm>
            <a:off x="6633060" y="2206001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42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2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://www.ies.be/files/IESlogoblock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7" y="4057079"/>
            <a:ext cx="3227087" cy="112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b="25327"/>
          <a:stretch>
            <a:fillRect/>
          </a:stretch>
        </p:blipFill>
        <p:spPr bwMode="auto">
          <a:xfrm>
            <a:off x="1180312" y="3121088"/>
            <a:ext cx="3133725" cy="93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465" y="3276600"/>
            <a:ext cx="5062313" cy="8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93" y="312738"/>
            <a:ext cx="7035421" cy="6926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  <a:t>THANK </a:t>
            </a:r>
            <a:r>
              <a:rPr lang="en-US" sz="4800" dirty="0" smtClean="0">
                <a:solidFill>
                  <a:srgbClr val="007A4D"/>
                </a:solidFill>
                <a:latin typeface="Arial MT Cn Lt"/>
                <a:ea typeface="+mj-ea"/>
                <a:cs typeface="Arial MT Cn Lt"/>
              </a:rPr>
              <a:t>YOU !</a:t>
            </a:r>
            <a:endParaRPr lang="en-US" sz="4800" dirty="0">
              <a:solidFill>
                <a:srgbClr val="007A4D"/>
              </a:solidFill>
              <a:latin typeface="Arial MT Cn Lt"/>
              <a:ea typeface="+mj-ea"/>
              <a:cs typeface="Arial MT Cn Lt"/>
            </a:endParaRPr>
          </a:p>
        </p:txBody>
      </p:sp>
      <p:sp>
        <p:nvSpPr>
          <p:cNvPr id="4" name="AutoShape 2" descr="data:image/jpeg;base64,/9j/4AAQSkZJRgABAQAAAQABAAD/2wCEAAkGBxQSEhUUExQVFhQXFBUWFxQXFhwbGBgcFRQXFxQXFBYZHyghHBolHBUXITEhKCkrLi4uGB8zODMsNygtLisBCgoKDgwOGxAQGywkICMtKzc0Kyw0Nyw3LTcsNzc3LDctLCwsKzcsLCwyLDctLC0yMTczLDEtLDcuNywsNy4rLP/AABEIALsBDgMBIgACEQEDEQH/xAAcAAEAAQUBAQAAAAAAAAAAAAAAAgEDBAUHBgj/xABKEAABAwEDBQoKCAUEAgMAAAABAAIDEQQSIQUTMUFRBjJSYXGBkZKh0RQXIkJTVLHB4fAHIzNicnOTsxUWgqLxQ4OywnSjNDVj/8QAGQEBAAMBAQAAAAAAAAAAAAAAAAMEBQEC/8QAKxEBAAECBAQFBQEBAAAAAAAAAAECAwQRIVESExQxBTJBYaEVIjNxgcGR/9oADAMBAAIRAxEAPwDuKIiAiIgIiICIiAiIgIiICIiAqEqqwZX51xY3eA+W7b9we9Bdszy8l/m6GjaNbjy6uLlWSrMctXFoGDRQnVXgjm9yvICIiAiIgLW5UtmafGdRvBw4vJ7VslqsutDrjTgTeunjFMDxGvsQbRrqio0FVWlyDbNMTtIrdr2jmW6QEREBERAREQEREBERAREQEREBERAREQEREBFiWrKUcek1PBGJ+CxM3LPvvq4+D5zuVBdktJlJZEaNG/k9zOPjU5HXaRRYOpp4A1uPHsUZZwykUIBfs1N43FTaBC3W57j/AFPd7h7EGRCxrAGDZXjOOJPOVdVizQkVLsXu0n2AcQV9AREQEREBarL1nvhtD5QvEN2jC9TjGC2q1GXw4XHt80nHZWlObBBqi8uAkbv2Uvcex/uK9JYLUJGBw06CNh1rz8jtE0YGmj26gTpw4Lldsc4heHD7KTs4jxj2Lo9GiIuAiIgIiICIiAi0D90DtTBzmqt/xeZ29aOZpKD0aLzwktTtThzAe1VFhtLtLiOV/cg9ASrTrSwaXNHKQtGcjnz5Wjnr7SEGToBvpgeQj4oNs/KUQ88c2PsVl+WohrJ5AfesEMsjfOLut7gpC2WZuhlf6a+1Bedl9mprj0d6oMrvdvYXHp7lEZbjG9jPYPYpDK8h3sLu3uQVz9pdoY1vGfifcq/w6V/2kppsb8gdip4TaXaI2t5fiVXwOd+/lujY34UQXWxQQYmgO04u5h3K34TJNhGCxmt50n8I+eZVFigixeQTtea9ATw98mELcPSOGA5AguC5Z2hrReedA85x2niU4YrtZZSL1OZo2N+cVFkbIAXONXHS44ucdjR7lWKF0hD5BQDFsez7z9p4tSC7ZnOcb5qGkUa3XThO4+LUslWY7QHOIGIGl2quwbSryAiIgIiIC1WWrSYyw6Wm8HN1EYYLarAypKwXWSDyX1x4JFKHtQadwzRD2eVE/CnFra7jCOjDfJJrFJi13BOo8o0HiVSwwOLHi9E/5Dm7CEDAw5t5rE/Fj9mxw94XRs8j2g4xP37NHGPnsotmvNAOBp/qxYj77NnHQdi39ktAkaHDX2HWFwXkREBERAREQeXZlCTzGMH4WK7nrU7U7qge0KgNqdw+gDuVTY7QdLiOWTuK6JeCWl2lzhyv7lE5Kf58rRyuJ9qgcmu86WMcr6oMnRDTO3mHxQTGTIhvp281O9SFmsw0yE/PEFAWazDTK48g+CkDZRw3dPwQVknsbAXHQASSb1ABiSarXDdtkwaJIelnepZftdn8FtAbGa5iWhIHo3bSvnkK5hcNTeiZmeyO5XNL6F8YViG9lh/VaPYoO+kWy6poOeUL5+RWvp9G8o+dL6AG7uF2i1WRvGZW+9yr/NFmdv8AKVmA2Nkb7qL5+RPp9G8nOl9DQ5eyW3F1sgedrpWnsqpy7vbFvY7RB+J0jWtHavnZE+n0byc6X0XZ91GTwb77dZ3v2mRtG8TRXBRfu2sUhui2QMZrcZGhzuJorgONfPM0LmGjgQbrXUOx7Q9p52uB51BcjAW5jOKpObL6Ui3YZOaAG2yzADQM63vU/wCdMn+uWf8AVb3r5oRd+n0byc6X0v8Azpk/1yz/AKre9P50yf65Z/1W96+aET6fRvJzpfS/86ZP9cs/6re9bDJeV4LSHGCWOUNNHFjg4AkVANNdF8sLsf0DfYWr85n7agxGDptUTVEy9UXJqnJ1Ja/K1mbJdaTR+JZsOioPYtgtblqxOkDS3S2pptrTQduCz0zW2ealYJxQaidLTqx2cfuQszZzMu8OLX8E7RxbQpRzNnGbl8mQYNf7nKsbqfUT4cB+zZQ7P8Loo1jiRG40lZjG7hDg19iuWactrIweTX62LW063NGz55LboiCIpDRwxik9grs9ivRVe6oObtDcHNOh/Mg21mtTZBVpr7RyhXlpTmy76xphk4QNAeR2hZzGyjQ9rx94UPS3DsXBmIsbwlw30buVtHDsx7EbbozheAOx3knodRBkoqA10KqDzByfKd88D8T1T+Gjzpox/VVQFhZrmj5qlSFlh1zdDCuiXgMQ0zjmb8VIQWYaZHHkHwURFZh58h5BT3KYdZRqefnlCCoNlGp56fgpC12YaIieX4lUFrsw0RHn/wAqQypCNEI6GoMDL+U4vBbQGwgVglFaD0buJfPAX0Tl7LINltAEVKwSjT/+buJfOwWp4d5ale93hVERaKEQctOM1oOM0BPQCrlms7pHBjGlz3YBo0niAW9tW421MhikzMhc/O32XcYwxwDS7ZeFTzKvexdizVTTcriJq7ZzlvP+PUUVVaxDaQbgnusTps9Zy6+17ZBKc1mmsdfvPu4G8QdGFxaLc0xnhTInxxTse8MdUua0CvlSMd5JAAq7EYgc6nBupnbEIBc8HzTojDTBwfXOPLtOcLiXAjAbNNdGqOGw2MqpvUYmvzTPDlplHp2ynOMs9J/U7SVVUZxNMPf/AEjW2zSMjkszIZL5dG60AklmapdYG1oCQahxrUDDUVrdx25DwwOfnYiwRyC6HOzjJHNIjzjC0UAPlVqQbuteT+fnpW0yRugnsrHNgcIy57XOeAC4hg8lmOF2pcThjXZpinw7EYbAdNhLn3R2qq10z9e+WUaRlHp2d5lNVfFXGjGyrk82eQxukie5u+zTi5rTraXFox4hWixFu7Dkqe3z32RG7JMM46MeQwvcDI7E4DEuoe1Y2WshzWVzhLG5rc45jXuFA+6TQt2ggV51fs4u3xRZrrjmZRnGcZ++iOaJ80Ro1qIiuPAux/QN9havzmftrji7H9A32Fq/OZ+2quN/DP8AElvzOpLWZZmfHceytBW9sxpS8tmsHKVvzRbUVa69XbhTvWGtMJzI7UKt8mUDRt5do41YElfqbRgRvXnSNlTrHGr02T2v+ss7qHTQGmPFsPEqMtLZfq5xdeMA7Rj7j2FBQYfUT6PMk9mKk5mIZNVrh9nMNewE/PfB7TGM1OL0Z3rx5vzs9qu5wxtuTDORHeyDHDVVBk3pWCkjRK3hNpXnadKjFma+S4xu2VLf7Th2KtniIFYZA5vBdiBxAjEciuumdokhJH3aOHRp7EFwMkGh4d+JvvaR7Ec92h0YcPukHsdRY/1PHGf6mdwV9kZOLJSRx3XDv7UFgsi1tdGdoDm9rcFcjZXeTEjjuu7dKu/WjgO6W96tvx30NTtF0+01QaEQwekeeRvepUsw9KehWxJDwHnlePcFIWmH0JP+4V0XBLZh5kh5T3FS8Ms40QnnPxUBbohogbzur7lIZUYNEDPnmQSGU4hogb2dyuNyyPNhHMe4KLcrHVC3mHwVwZWl1RdjkGDugytIbLaBmsDBKNeH1buJfOgX0Xuht85stoBioDBLU3Xejdxr50C1PDvLUr3u8KoiLRQqH5PvXsMvbtjabO+zXHNjpGI33yXm4RXwjGjg4V5DTfaVD6O8lQWi0NEjpBJGRMGXQY3hjgcXaW0JGBwPYsHdnkqCy2h0MTpHOBq4OaAxocLzWM1uoCMdHLjTFvXcJisfTh7lMzctxxROU5RrGu3pHtrlvCeIrpt8UdpaFERbSAREQbfcvls2KV0zQXOzbmNbWjC5xFDJQ4tAqaazTRpVN0+WvDJhMQWuMbWubWrQ5tQTHXQ0ihptrp0rVw3bwv3rtfKu0vU13a4V5V0XKe5axsybHMZJrjfrg8RjOPFouNa0tOAHksFTs41i427hMHi7d65TPMr+2JiJn+ae+XvrtmnoiuuiYjtGrnCIeLQi2kAux/QN9havzmftrji7H9A32Fq/OZ+2quN/DP8AElvzOpLEtzo8GyU8qtK8VNerSstYmULA2UCpIIrQjj2jmWGtNbLkx8RvwuJGzX3EILTHP5MouPGAdo9ujkKiIZ7PvfLZs0jo0jmV3wiG0YPF1+3udr5CgoXPhFyUX4jhe2bK/PIpxRPjFYSJIj5hOI20+eZRuSwYfaxbNYHJ/kcipZ42u8qzvuu1xnR0f5QVa6Bx86F/VPcs2OKQb2UOH3mg9rSFYda3DCaEkbWi8OjUoMNmJwIYeUsPuQZuclGljT+F3ucPerLyw76FwO25XtZVTjs/Amd0hw7Qp3JR5zHcrSO0E+xBYa+LVK5vEXH2PV9rH+bIDytB/wCJCOkf50YP4XA9jqKw4RedC4f0e9qDTC3s9DH7VIZTHoYuhVbbJtTBzR/BXBbLRwT+n8F0UblV2qJnVKmMqzao29R3egtdq4Lup8FIWi1HzT1QgqMpWj0f9ju9S8OtPo/7T3qgltezsaq3rXs/4LgwN0FptJstoqwAZiauGrNurrXzoF9GboBavBbRepTMS13ujNuroXzmFq+HeWpXvd4VREWihXIrS5rXta4hrwGvAwvAGt0ng10jQaCqyLcJXMillJc17XMjc41JELqEV4i6mPJoCx7POY3B7aFzTUBzQ4HiLXAgjlXRt0W6azOsjooBZzPEGf6Lc35RAmNlvVFQTXXUAkV0rLx2Ju4e9ai3a4uKdZ29M50nLWY12iUtFMVUznOWTmqKoYaE0NAQCdVXAkAnaQ13QVRaiIRFVjCdAJoCcNjQXOPIACeZJnJ1KCEyPaxuLnuaxo2l5DWjpIWVabdMJJQ+R18gxSCuBDDduFuijSMBTDVRbvcHlplmlcZs3mWsL/KY10l8EBghO+Dj0UaThpUd3mWGWiYGHN5lzQ8XYw1941DxMd8Xgg8VCDjpWVOJu1Y7kVWvsy8/p+u3ftOXtmk4Y4OLPXZ5lERaqIXY/oG+wtX5zP21xxdj+gb7C1fnM/bVXG/hn+JLfmdSWvytZpH3TGaFtddCa07lsFgZUtrorpa2oNa6dVKY6taw1pgsypLHhKwkbdB6dBWQfB7RsDuh3x7Uhy3G7BwLeXEdncpOsEEuLaV+4fd8EFsWeaHeHOM4J0jk+eZWy+CU+UDFJ1TXl0dOKvCyTx7x4eOC73f5CjLbWnCeIt4yKjmKC82Kdm9e2Rv3sD0hHWl3+pA7mo5WIbNEcYpi3iDv+pxWU2GYaJWu/Ez3goLDn2fzo7vLGR2gKrDCd7KW/wC4R2OKyQ6YaRGeQke0FRc9x30NeRzT7aIKsid5sxPKGu9lFKko1xnmI95WO5kZ0wOHIwf9SqDMj0jeL6wINePCvv8AYqhtq+90hWhk+Xhj9RTGT5+H/wCwromI7X97papCC17T1gojJ1o4f95Uhk+0cP8AvK4Kiz2rhf3BS8GtXD7R3KIyfafSHruUhYLT6T+89yDA3QWa0+C2irxTMS1x1Zt1dS+dAvozdBY7QLLaCZBTMS1F4+jdxL5zC1fDvLUr3u8KoiLRQiDp4u+mKIg6dkyz2F2TiDABJIx1pFlz7s5IYQ4NMbibwBAJA2OOnFeAydk91qlLIRGxzsWRukoDsaxzyS4046rAvGtamopQ6xTRQ8VB0K/k+0CKWOQtD7j2vDSaAlpq2tNVQDTXSiycN4fcwkXqqLk1VVzMxxTM5T6RrVr6RnM56aztNVcivLOOz0W6vcc+xgPvMzdyMVLwHOkuDOBjdJ8oF2GgHiW1+jrwMRySWhjIyPqM8+VwbJngbzAxxoHXRiRqOrFeZy5ujltjWCe657HPLZALpDX0vRkDAgENodOGNa1Wn+PbSvsHQoegxWKwHIxVzKv1qozjSJ/eucd849e2jvMpor4qI092y3RxRstEkcUOZbG9zLpe55N00vFzydOkAajr0rWoT88mARbFmibdummZzyjvOc5/9mZ+UMznOYiIpHBdj+gb7C1fnM/bXHF2P6BvsLV+cz9tVcb+Gf4kt+Z1JY9qtrI6XzStaYV0U2cqyFYtNkZJS+K00adfIsNaYzn2eTSYzy4H3FWn5FjOLCW8hqPnnU35EiPCHIe9WTkIDeyOHzxUQSFjnZvJQ4bHfJUxbJm7+GvG0+7FQFgmbvZq/iHfVXALSNcbukdyC0+aF2/ic08bKdoRjLN5r7v9ZHtKyBPONMTTyPp7U8Jf50DuYtKCLIG+bO/rg+1XRZ5NUxPK1p9itGRh02d36YPsUCIdcTh/tuHsCDKuTDzmHlaR7CqtdLrDDyOI9yxb0G17eeQKTZItUrhyvP8A2QYH8vu4begp/L7uG3oK9AiDz/8AAHcMdBVRkJ/pB2rfog0P8Df6QdqkMjy+l7T3reIg87lDIM0kUkee38b2VJdTymkY48a5x4mbR6zD1HLtK1e6bK3glmfPcv3Lvk1pW84N00O3YprWIrtaUvNVEVd3KvEzaPWYeo5PEzaPWYeo5dOsWVLRUm02eOCINLjL4Q1wFNFRdFBx1W1da2C5V7Rf3lXDy8K+RtwxwUvXXt/h55VLjniZtHrMPUcniZtHrMPUcuvxZShdS7LG6rS8Ue01a00c4UO9BwJ1KEGV7O9rnMnic1gq9zZGkNG1xBwHKnXXt/g5VLkfiZtHrMPUcniZtHrMPUcuvQ5The/Ntmjc+l6417S6lK1ug1pTWjcqQGTNCaIy+jvtv8l2tU669v8AByqXIfEzaPWYeo5PEzaPWYeo5dadlqzh+bM8IkrduZxt6uy7WteJStGV4I6354m3SGuvSNFCRUA1OBpjROuvb/ByqXI/EzaPWYeo5PEzaPWYeo5dnY8EAgggioI0EHQQVJOuvb/ByqXFvEzaPWYeo5PEzaPWYeo5dpROuvb/AAcqlxbxM2j1mHqOXuvo53IyZNjlZJIyQyPa4FoIpRtKGq9ei8XMVcuU8NU6Oxbpic4Fg5TsTpLt112lduumzkWcirvbSDJMvpj0u71IZLm9Mel3etyiDTjJ0/pj2qQsM/puxbZEGrFktHph1VIWe0elb1R3LZIg14htHpGdVSDJ+FH1T3rORBh0n2xdDu9SAl15vocspEBERAREQEREBeY+kr/66f8A2/3WL06oQg53aprI6zWltntc08jrNJ9W+V7xQAOcQ1wpUU08qm7LMM8uTGxPvFjvKo00acxShcRSuBwXt4LfA511ksRfwWvaXceANVkhgGgBBy+zZJZ/BDLHEDK4fWPaPLcxtp8sV00utxGwKuXJ7PK97rEG5ttgtAldGy62jgM212A8qurT0LqACxMp5PbNDJCTdEjHNJAFReFKhB4CySWZ78mssYjz7HB0pYyhAEX1mdNNZOta/IdnZJHDDJaYYZ22kOLDZ3eECQSk4yX8a4Y0pSmxdTsNlEUbGDG6xrL1MTdaACehSmlYwtvFrS43W1IBcToa2uk4aEHKt0WUhPBaSTZ2SCV48HbZyZgGSDy3zA+SaVJcRTSNa3mSrJBaJMoyuZHLgwseWh2DrPWrSdFcDUL310Y4DHTx8qAAINHuFNcn2b8odlaLeq1Zp2PaHRua5p0OaQWmhoaEYaQrqAiIgIiICIiAiIgIiICIiAiIgIiICIiAiIgIiIC839IlpdHk+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/NjEBlQ9oO9fjpC9XaMkB9ohtBcQYmSNDcKHOAAk8lFgfyqzOX846vhnhdKDfXbtzkQanI26CaScNnnbDIZHDwR9ncKgEhoZMTQuIoa8ehNz2X5pZWtntDYpHF96xus7mnCtGslccToOtbU7mXvkjdPapZmRSCVkZZG2jm1ulzmNBNKqse5p5ljfPapZxE6/G1zI2gOpQOcWNBNEGgyBli0TRWSCAwwOkinle8RC61rJnMaI4wQKk6VKPdJbHPigBhE3hNos73lhuOzTGua+6DUGjjhXSNS2sW40RxwCKeSOWASNbMA0ktkeXOa9rgQRU4K9YtyMcb4X5x7nxyyzOc6hMj5mhri7DDQNCCu5q3zme02e0PZI6HNFsjWXKiVpNC2p0UXolrrHkkR2iecOJMwiBbhRuaaQKctVsUBERAREQEREBERAREQEREBERAREQEREBERBj5RtQhiklIJEcb3kDSbjS6g6Fzbx0Q+qzddnevf7pv/h2n/wAeb9ty+Wwr+DsUXYmaoQ3K5p7Oy+OiH1Wbrs708dEPqs3XZ3rjaK70VnZHzKnZPHRD6rN12d6eOiH1Wbrs71xtE6Kzscyp2Tx0Q+qzddnenjoh9Vm67O9cbROis7HMqdk8dEPqs3XZ3p46IfVZuuzvXG0TorOxzKnZPHRD6rN12d6eOiH1Wbrs71xtE6Kzscyp2Tx0Q+qzddnenjoh9Vm67O9cbROis7HMqdk8dEPqs3XZ3r1u4ndczKTJHsjfHm3hpDiDWra1FF83Lsf0DfYWr85n7ar4nDW7duaqY1e6K6pqyl1JERZac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QSEhUUExQVFhQXFBUWFxQXFhwbGBgcFRQXFxQXFBYZHyghHBolHBUXITEhKCkrLi4uGB8zODMsNygtLisBCgoKDgwOGxAQGywkICMtKzc0Kyw0Nyw3LTcsNzc3LDctLCwsKzcsLCwyLDctLC0yMTczLDEtLDcuNywsNy4rLP/AABEIALsBDgMBIgACEQEDEQH/xAAcAAEAAQUBAQAAAAAAAAAAAAAAAgEDBAUHBgj/xABKEAABAwEDBQoKCAUEAgMAAAABAAIDEQQSIQUTMUFRBjJSYXGBkZKh0RQXIkJTVLHB4fAHIzNicnOTsxUWgqLxQ4OywnSjNDVj/8QAGQEBAAMBAQAAAAAAAAAAAAAAAAMEBQEC/8QAKxEBAAECBAQFBQEBAAAAAAAAAAECAwQRIVESExQxBTJBYaEVIjNxgcGR/9oADAMBAAIRAxEAPwDuKIiAiIgIiICIiAiIgIiICIiAqEqqwZX51xY3eA+W7b9we9Bdszy8l/m6GjaNbjy6uLlWSrMctXFoGDRQnVXgjm9yvICIiAiIgLW5UtmafGdRvBw4vJ7VslqsutDrjTgTeunjFMDxGvsQbRrqio0FVWlyDbNMTtIrdr2jmW6QEREBERAREQEREBERAREQEREBERAREQEREBFiWrKUcek1PBGJ+CxM3LPvvq4+D5zuVBdktJlJZEaNG/k9zOPjU5HXaRRYOpp4A1uPHsUZZwykUIBfs1N43FTaBC3W57j/AFPd7h7EGRCxrAGDZXjOOJPOVdVizQkVLsXu0n2AcQV9AREQEREBarL1nvhtD5QvEN2jC9TjGC2q1GXw4XHt80nHZWlObBBqi8uAkbv2Uvcex/uK9JYLUJGBw06CNh1rz8jtE0YGmj26gTpw4Lldsc4heHD7KTs4jxj2Lo9GiIuAiIgIiICIiAi0D90DtTBzmqt/xeZ29aOZpKD0aLzwktTtThzAe1VFhtLtLiOV/cg9ASrTrSwaXNHKQtGcjnz5Wjnr7SEGToBvpgeQj4oNs/KUQ88c2PsVl+WohrJ5AfesEMsjfOLut7gpC2WZuhlf6a+1Bedl9mprj0d6oMrvdvYXHp7lEZbjG9jPYPYpDK8h3sLu3uQVz9pdoY1vGfifcq/w6V/2kppsb8gdip4TaXaI2t5fiVXwOd+/lujY34UQXWxQQYmgO04u5h3K34TJNhGCxmt50n8I+eZVFigixeQTtea9ATw98mELcPSOGA5AguC5Z2hrReedA85x2niU4YrtZZSL1OZo2N+cVFkbIAXONXHS44ucdjR7lWKF0hD5BQDFsez7z9p4tSC7ZnOcb5qGkUa3XThO4+LUslWY7QHOIGIGl2quwbSryAiIgIiIC1WWrSYyw6Wm8HN1EYYLarAypKwXWSDyX1x4JFKHtQadwzRD2eVE/CnFra7jCOjDfJJrFJi13BOo8o0HiVSwwOLHi9E/5Dm7CEDAw5t5rE/Fj9mxw94XRs8j2g4xP37NHGPnsotmvNAOBp/qxYj77NnHQdi39ktAkaHDX2HWFwXkREBERAREQeXZlCTzGMH4WK7nrU7U7qge0KgNqdw+gDuVTY7QdLiOWTuK6JeCWl2lzhyv7lE5Kf58rRyuJ9qgcmu86WMcr6oMnRDTO3mHxQTGTIhvp281O9SFmsw0yE/PEFAWazDTK48g+CkDZRw3dPwQVknsbAXHQASSb1ABiSarXDdtkwaJIelnepZftdn8FtAbGa5iWhIHo3bSvnkK5hcNTeiZmeyO5XNL6F8YViG9lh/VaPYoO+kWy6poOeUL5+RWvp9G8o+dL6AG7uF2i1WRvGZW+9yr/NFmdv8AKVmA2Nkb7qL5+RPp9G8nOl9DQ5eyW3F1sgedrpWnsqpy7vbFvY7RB+J0jWtHavnZE+n0byc6X0XZ91GTwb77dZ3v2mRtG8TRXBRfu2sUhui2QMZrcZGhzuJorgONfPM0LmGjgQbrXUOx7Q9p52uB51BcjAW5jOKpObL6Ui3YZOaAG2yzADQM63vU/wCdMn+uWf8AVb3r5oRd+n0byc6X0v8Azpk/1yz/AKre9P50yf65Z/1W96+aET6fRvJzpfS/86ZP9cs/6re9bDJeV4LSHGCWOUNNHFjg4AkVANNdF8sLsf0DfYWr85n7agxGDptUTVEy9UXJqnJ1Ja/K1mbJdaTR+JZsOioPYtgtblqxOkDS3S2pptrTQduCz0zW2ealYJxQaidLTqx2cfuQszZzMu8OLX8E7RxbQpRzNnGbl8mQYNf7nKsbqfUT4cB+zZQ7P8Loo1jiRG40lZjG7hDg19iuWactrIweTX62LW063NGz55LboiCIpDRwxik9grs9ivRVe6oObtDcHNOh/Mg21mtTZBVpr7RyhXlpTmy76xphk4QNAeR2hZzGyjQ9rx94UPS3DsXBmIsbwlw30buVtHDsx7EbbozheAOx3knodRBkoqA10KqDzByfKd88D8T1T+Gjzpox/VVQFhZrmj5qlSFlh1zdDCuiXgMQ0zjmb8VIQWYaZHHkHwURFZh58h5BT3KYdZRqefnlCCoNlGp56fgpC12YaIieX4lUFrsw0RHn/wAqQypCNEI6GoMDL+U4vBbQGwgVglFaD0buJfPAX0Tl7LINltAEVKwSjT/+buJfOwWp4d5ale93hVERaKEQctOM1oOM0BPQCrlms7pHBjGlz3YBo0niAW9tW421MhikzMhc/O32XcYwxwDS7ZeFTzKvexdizVTTcriJq7ZzlvP+PUUVVaxDaQbgnusTps9Zy6+17ZBKc1mmsdfvPu4G8QdGFxaLc0xnhTInxxTse8MdUua0CvlSMd5JAAq7EYgc6nBupnbEIBc8HzTojDTBwfXOPLtOcLiXAjAbNNdGqOGw2MqpvUYmvzTPDlplHp2ynOMs9J/U7SVVUZxNMPf/AEjW2zSMjkszIZL5dG60AklmapdYG1oCQahxrUDDUVrdx25DwwOfnYiwRyC6HOzjJHNIjzjC0UAPlVqQbuteT+fnpW0yRugnsrHNgcIy57XOeAC4hg8lmOF2pcThjXZpinw7EYbAdNhLn3R2qq10z9e+WUaRlHp2d5lNVfFXGjGyrk82eQxukie5u+zTi5rTraXFox4hWixFu7Dkqe3z32RG7JMM46MeQwvcDI7E4DEuoe1Y2WshzWVzhLG5rc45jXuFA+6TQt2ggV51fs4u3xRZrrjmZRnGcZ++iOaJ80Ro1qIiuPAux/QN9havzmftrji7H9A32Fq/OZ+2quN/DP8AElvzOpLWZZmfHceytBW9sxpS8tmsHKVvzRbUVa69XbhTvWGtMJzI7UKt8mUDRt5do41YElfqbRgRvXnSNlTrHGr02T2v+ss7qHTQGmPFsPEqMtLZfq5xdeMA7Rj7j2FBQYfUT6PMk9mKk5mIZNVrh9nMNewE/PfB7TGM1OL0Z3rx5vzs9qu5wxtuTDORHeyDHDVVBk3pWCkjRK3hNpXnadKjFma+S4xu2VLf7Th2KtniIFYZA5vBdiBxAjEciuumdokhJH3aOHRp7EFwMkGh4d+JvvaR7Ec92h0YcPukHsdRY/1PHGf6mdwV9kZOLJSRx3XDv7UFgsi1tdGdoDm9rcFcjZXeTEjjuu7dKu/WjgO6W96tvx30NTtF0+01QaEQwekeeRvepUsw9KehWxJDwHnlePcFIWmH0JP+4V0XBLZh5kh5T3FS8Ms40QnnPxUBbohogbzur7lIZUYNEDPnmQSGU4hogb2dyuNyyPNhHMe4KLcrHVC3mHwVwZWl1RdjkGDugytIbLaBmsDBKNeH1buJfOgX0Xuht85stoBioDBLU3Xejdxr50C1PDvLUr3u8KoiLRQqH5PvXsMvbtjabO+zXHNjpGI33yXm4RXwjGjg4V5DTfaVD6O8lQWi0NEjpBJGRMGXQY3hjgcXaW0JGBwPYsHdnkqCy2h0MTpHOBq4OaAxocLzWM1uoCMdHLjTFvXcJisfTh7lMzctxxROU5RrGu3pHtrlvCeIrpt8UdpaFERbSAREQbfcvls2KV0zQXOzbmNbWjC5xFDJQ4tAqaazTRpVN0+WvDJhMQWuMbWubWrQ5tQTHXQ0ihptrp0rVw3bwv3rtfKu0vU13a4V5V0XKe5axsybHMZJrjfrg8RjOPFouNa0tOAHksFTs41i427hMHi7d65TPMr+2JiJn+ae+XvrtmnoiuuiYjtGrnCIeLQi2kAux/QN9havzmftrji7H9A32Fq/OZ+2quN/DP8AElvzOpLEtzo8GyU8qtK8VNerSstYmULA2UCpIIrQjj2jmWGtNbLkx8RvwuJGzX3EILTHP5MouPGAdo9ujkKiIZ7PvfLZs0jo0jmV3wiG0YPF1+3udr5CgoXPhFyUX4jhe2bK/PIpxRPjFYSJIj5hOI20+eZRuSwYfaxbNYHJ/kcipZ42u8qzvuu1xnR0f5QVa6Bx86F/VPcs2OKQb2UOH3mg9rSFYda3DCaEkbWi8OjUoMNmJwIYeUsPuQZuclGljT+F3ucPerLyw76FwO25XtZVTjs/Amd0hw7Qp3JR5zHcrSO0E+xBYa+LVK5vEXH2PV9rH+bIDytB/wCJCOkf50YP4XA9jqKw4RedC4f0e9qDTC3s9DH7VIZTHoYuhVbbJtTBzR/BXBbLRwT+n8F0UblV2qJnVKmMqzao29R3egtdq4Lup8FIWi1HzT1QgqMpWj0f9ju9S8OtPo/7T3qgltezsaq3rXs/4LgwN0FptJstoqwAZiauGrNurrXzoF9GboBavBbRepTMS13ujNuroXzmFq+HeWpXvd4VREWihXIrS5rXta4hrwGvAwvAGt0ng10jQaCqyLcJXMillJc17XMjc41JELqEV4i6mPJoCx7POY3B7aFzTUBzQ4HiLXAgjlXRt0W6azOsjooBZzPEGf6Lc35RAmNlvVFQTXXUAkV0rLx2Ju4e9ai3a4uKdZ29M50nLWY12iUtFMVUznOWTmqKoYaE0NAQCdVXAkAnaQ13QVRaiIRFVjCdAJoCcNjQXOPIACeZJnJ1KCEyPaxuLnuaxo2l5DWjpIWVabdMJJQ+R18gxSCuBDDduFuijSMBTDVRbvcHlplmlcZs3mWsL/KY10l8EBghO+Dj0UaThpUd3mWGWiYGHN5lzQ8XYw1941DxMd8Xgg8VCDjpWVOJu1Y7kVWvsy8/p+u3ftOXtmk4Y4OLPXZ5lERaqIXY/oG+wtX5zP21xxdj+gb7C1fnM/bVXG/hn+JLfmdSWvytZpH3TGaFtddCa07lsFgZUtrorpa2oNa6dVKY6taw1pgsypLHhKwkbdB6dBWQfB7RsDuh3x7Uhy3G7BwLeXEdncpOsEEuLaV+4fd8EFsWeaHeHOM4J0jk+eZWy+CU+UDFJ1TXl0dOKvCyTx7x4eOC73f5CjLbWnCeIt4yKjmKC82Kdm9e2Rv3sD0hHWl3+pA7mo5WIbNEcYpi3iDv+pxWU2GYaJWu/Ez3goLDn2fzo7vLGR2gKrDCd7KW/wC4R2OKyQ6YaRGeQke0FRc9x30NeRzT7aIKsid5sxPKGu9lFKko1xnmI95WO5kZ0wOHIwf9SqDMj0jeL6wINePCvv8AYqhtq+90hWhk+Xhj9RTGT5+H/wCwromI7X97papCC17T1gojJ1o4f95Uhk+0cP8AvK4Kiz2rhf3BS8GtXD7R3KIyfafSHruUhYLT6T+89yDA3QWa0+C2irxTMS1x1Zt1dS+dAvozdBY7QLLaCZBTMS1F4+jdxL5zC1fDvLUr3u8KoiLRQiDp4u+mKIg6dkyz2F2TiDABJIx1pFlz7s5IYQ4NMbibwBAJA2OOnFeAydk91qlLIRGxzsWRukoDsaxzyS4046rAvGtamopQ6xTRQ8VB0K/k+0CKWOQtD7j2vDSaAlpq2tNVQDTXSiycN4fcwkXqqLk1VVzMxxTM5T6RrVr6RnM56aztNVcivLOOz0W6vcc+xgPvMzdyMVLwHOkuDOBjdJ8oF2GgHiW1+jrwMRySWhjIyPqM8+VwbJngbzAxxoHXRiRqOrFeZy5ujltjWCe657HPLZALpDX0vRkDAgENodOGNa1Wn+PbSvsHQoegxWKwHIxVzKv1qozjSJ/eucd849e2jvMpor4qI092y3RxRstEkcUOZbG9zLpe55N00vFzydOkAajr0rWoT88mARbFmibdummZzyjvOc5/9mZ+UMznOYiIpHBdj+gb7C1fnM/bXHF2P6BvsLV+cz9tVcb+Gf4kt+Z1JY9qtrI6XzStaYV0U2cqyFYtNkZJS+K00adfIsNaYzn2eTSYzy4H3FWn5FjOLCW8hqPnnU35EiPCHIe9WTkIDeyOHzxUQSFjnZvJQ4bHfJUxbJm7+GvG0+7FQFgmbvZq/iHfVXALSNcbukdyC0+aF2/ic08bKdoRjLN5r7v9ZHtKyBPONMTTyPp7U8Jf50DuYtKCLIG+bO/rg+1XRZ5NUxPK1p9itGRh02d36YPsUCIdcTh/tuHsCDKuTDzmHlaR7CqtdLrDDyOI9yxb0G17eeQKTZItUrhyvP8A2QYH8vu4begp/L7uG3oK9AiDz/8AAHcMdBVRkJ/pB2rfog0P8Df6QdqkMjy+l7T3reIg87lDIM0kUkee38b2VJdTymkY48a5x4mbR6zD1HLtK1e6bK3glmfPcv3Lvk1pW84N00O3YprWIrtaUvNVEVd3KvEzaPWYeo5PEzaPWYeo5dOsWVLRUm02eOCINLjL4Q1wFNFRdFBx1W1da2C5V7Rf3lXDy8K+RtwxwUvXXt/h55VLjniZtHrMPUcniZtHrMPUcuvxZShdS7LG6rS8Ue01a00c4UO9BwJ1KEGV7O9rnMnic1gq9zZGkNG1xBwHKnXXt/g5VLkfiZtHrMPUcniZtHrMPUcuvQ5The/Ntmjc+l6417S6lK1ug1pTWjcqQGTNCaIy+jvtv8l2tU669v8AByqXIfEzaPWYeo5PEzaPWYeo5dadlqzh+bM8IkrduZxt6uy7WteJStGV4I6354m3SGuvSNFCRUA1OBpjROuvb/ByqXI/EzaPWYeo5PEzaPWYeo5dnY8EAgggioI0EHQQVJOuvb/ByqXFvEzaPWYeo5PEzaPWYeo5dpROuvb/AAcqlxbxM2j1mHqOXuvo53IyZNjlZJIyQyPa4FoIpRtKGq9ei8XMVcuU8NU6Oxbpic4Fg5TsTpLt112lduumzkWcirvbSDJMvpj0u71IZLm9Mel3etyiDTjJ0/pj2qQsM/puxbZEGrFktHph1VIWe0elb1R3LZIg14htHpGdVSDJ+FH1T3rORBh0n2xdDu9SAl15vocspEBERAREQEREBeY+kr/66f8A2/3WL06oQg53aprI6zWltntc08jrNJ9W+V7xQAOcQ1wpUU08qm7LMM8uTGxPvFjvKo00acxShcRSuBwXt4LfA511ksRfwWvaXceANVkhgGgBBy+zZJZ/BDLHEDK4fWPaPLcxtp8sV00utxGwKuXJ7PK97rEG5ttgtAldGy62jgM212A8qurT0LqACxMp5PbNDJCTdEjHNJAFReFKhB4CySWZ78mssYjz7HB0pYyhAEX1mdNNZOta/IdnZJHDDJaYYZ22kOLDZ3eECQSk4yX8a4Y0pSmxdTsNlEUbGDG6xrL1MTdaACehSmlYwtvFrS43W1IBcToa2uk4aEHKt0WUhPBaSTZ2SCV48HbZyZgGSDy3zA+SaVJcRTSNa3mSrJBaJMoyuZHLgwseWh2DrPWrSdFcDUL310Y4DHTx8qAAINHuFNcn2b8odlaLeq1Zp2PaHRua5p0OaQWmhoaEYaQrqAiIgIiICIiAiIgIiICIiAiIgIiICIiAiIgIiIC839IlpdHk+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/NjEBlQ9oO9fjpC9XaMkB9ohtBcQYmSNDcKHOAAk8lFgfyqzOX846vhnhdKDfXbtzkQanI26CaScNnnbDIZHDwR9ncKgEhoZMTQuIoa8ehNz2X5pZWtntDYpHF96xus7mnCtGslccToOtbU7mXvkjdPapZmRSCVkZZG2jm1ulzmNBNKqse5p5ljfPapZxE6/G1zI2gOpQOcWNBNEGgyBli0TRWSCAwwOkinle8RC61rJnMaI4wQKk6VKPdJbHPigBhE3hNos73lhuOzTGua+6DUGjjhXSNS2sW40RxwCKeSOWASNbMA0ktkeXOa9rgQRU4K9YtyMcb4X5x7nxyyzOc6hMj5mhri7DDQNCCu5q3zme02e0PZI6HNFsjWXKiVpNC2p0UXolrrHkkR2iecOJMwiBbhRuaaQKctVsUBERAREQEREBERAREQEREBERAREQEREBERBj5RtQhiklIJEcb3kDSbjS6g6Fzbx0Q+qzddnevf7pv/h2n/wAeb9ty+Wwr+DsUXYmaoQ3K5p7Oy+OiH1Wbrs708dEPqs3XZ3rjaK70VnZHzKnZPHRD6rN12d6eOiH1Wbrs71xtE6Kzscyp2Tx0Q+qzddnenjoh9Vm67O9cbROis7HMqdk8dEPqs3XZ3p46IfVZuuzvXG0TorOxzKnZPHRD6rN12d6eOiH1Wbrs71xtE6Kzscyp2Tx0Q+qzddnenjoh9Vm67O9cbROis7HMqdk8dEPqs3XZ3r1u4ndczKTJHsjfHm3hpDiDWra1FF83Lsf0DfYWr85n7ar4nDW7duaqY1e6K6pqyl1JERZac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14" y="6379255"/>
            <a:ext cx="711111" cy="4647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53" y="1832038"/>
            <a:ext cx="2038530" cy="9775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121088"/>
            <a:ext cx="1781175" cy="17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2" y="1566925"/>
            <a:ext cx="132842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cynthia.elliott\Desktop\WRI_logo_box_4c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57" y="1672971"/>
            <a:ext cx="241046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/>
          <a:stretch>
            <a:fillRect/>
          </a:stretch>
        </p:blipFill>
        <p:spPr bwMode="auto">
          <a:xfrm>
            <a:off x="7221617" y="1371600"/>
            <a:ext cx="1423670" cy="17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ct2015.sharepoint.com/Partner%20Logos/EC%20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18" y="5663763"/>
            <a:ext cx="1966212" cy="5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ruthbetoldcreative.com/wp-content/uploads/2013/05/supporters_climate-300x7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" y="5807055"/>
            <a:ext cx="1566862" cy="3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rospect-hill.org/wordpress/wp-content/themes/thesis_18/custom/images/phf_logo.518x5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04" y="5902315"/>
            <a:ext cx="2936183" cy="2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0763" y="5294431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</a:prstClr>
                </a:solidFill>
              </a:rPr>
              <a:t>ACT 2015 is supported by: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2241" y="955226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</a:prstClr>
                </a:solidFill>
              </a:rPr>
              <a:t>ACT 2015 Partners:</a:t>
            </a:r>
          </a:p>
        </p:txBody>
      </p:sp>
      <p:pic>
        <p:nvPicPr>
          <p:cNvPr id="1026" name="Picture 2" descr="J:\Groups\CEP\CCAO\ACT 2015\Logos\newclimate_logo_rgb_141023_for signatur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3" y="4412310"/>
            <a:ext cx="1918137" cy="9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002744"/>
            <a:ext cx="8839200" cy="5550456"/>
          </a:xfrm>
          <a:prstGeom prst="roundRect">
            <a:avLst/>
          </a:prstGeom>
          <a:solidFill>
            <a:srgbClr val="ADAFA6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 clear signal that the low-carbon economy is inevitable </a:t>
            </a: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the global agreement to the “real economy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“real people”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transparency and accountability</a:t>
            </a: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investment in low-carbon, climate resilient economies</a:t>
            </a: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basis for climate action that demonstrates fairness </a:t>
            </a: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vulnerable have the capacity to build resilience and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</a:p>
          <a:p>
            <a:pPr marL="457200" indent="-4572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  <a:defRPr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science with a sense of urgency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9400" y="6559576"/>
            <a:ext cx="4579408" cy="38311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cap="all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Image: NASA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597" y="139350"/>
            <a:ext cx="7772400" cy="83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PARIS AGREEMENT’S SEVEN CORE FUNCTIONS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GLOBAL AGREEMENT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15_Act2015-EquityGraphic-s27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7" y="862584"/>
            <a:ext cx="7547526" cy="5309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40" y="5714975"/>
            <a:ext cx="731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package: </a:t>
            </a:r>
            <a:r>
              <a:rPr lang="en-US" dirty="0" smtClean="0">
                <a:solidFill>
                  <a:srgbClr val="3B3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+ decisions + political declaration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ject 2"/>
          <p:cNvSpPr/>
          <p:nvPr/>
        </p:nvSpPr>
        <p:spPr>
          <a:xfrm>
            <a:off x="5074913" y="2158604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3414086" y="1899203"/>
            <a:ext cx="517525" cy="1281430"/>
          </a:xfrm>
          <a:custGeom>
            <a:avLst/>
            <a:gdLst/>
            <a:ahLst/>
            <a:cxnLst/>
            <a:rect l="l" t="t" r="r" b="b"/>
            <a:pathLst>
              <a:path w="517525" h="1281429">
                <a:moveTo>
                  <a:pt x="0" y="1281429"/>
                </a:moveTo>
                <a:lnTo>
                  <a:pt x="272529" y="1281429"/>
                </a:lnTo>
                <a:lnTo>
                  <a:pt x="272529" y="0"/>
                </a:lnTo>
                <a:lnTo>
                  <a:pt x="517448" y="0"/>
                </a:lnTo>
              </a:path>
            </a:pathLst>
          </a:custGeom>
          <a:ln w="3175">
            <a:solidFill>
              <a:srgbClr val="7676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3855727" y="1871263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1005879" y="96014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3931927" y="868708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2"/>
          <p:cNvSpPr txBox="1"/>
          <p:nvPr/>
        </p:nvSpPr>
        <p:spPr>
          <a:xfrm>
            <a:off x="4480561" y="1079190"/>
            <a:ext cx="13379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6350" indent="-8509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Then how to address equity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1076083" y="2849888"/>
            <a:ext cx="914390" cy="185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 marR="6350" indent="-118745" algn="ctr">
              <a:lnSpc>
                <a:spcPts val="14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Yes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1005878" y="2606049"/>
            <a:ext cx="1054800" cy="673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4" y="672083"/>
                </a:lnTo>
                <a:lnTo>
                  <a:pt x="1054354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5"/>
          <p:cNvSpPr txBox="1"/>
          <p:nvPr/>
        </p:nvSpPr>
        <p:spPr>
          <a:xfrm>
            <a:off x="2341304" y="2831777"/>
            <a:ext cx="944244" cy="185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2286026" y="2606049"/>
            <a:ext cx="1054800" cy="673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8"/>
          <p:cNvSpPr txBox="1"/>
          <p:nvPr/>
        </p:nvSpPr>
        <p:spPr>
          <a:xfrm>
            <a:off x="4206244" y="2499130"/>
            <a:ext cx="18110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Equity framework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4069085" y="2341481"/>
            <a:ext cx="2085344" cy="565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4328485" y="3899622"/>
            <a:ext cx="152082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Special LDCs/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SIDS </a:t>
            </a: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treatment</a:t>
            </a:r>
            <a:endParaRPr sz="1400" dirty="0">
              <a:solidFill>
                <a:srgbClr val="767661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63074" y="2514610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3147" y="224029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9" name="Group 38"/>
          <p:cNvGrpSpPr/>
          <p:nvPr/>
        </p:nvGrpSpPr>
        <p:grpSpPr>
          <a:xfrm>
            <a:off x="3016222" y="3049460"/>
            <a:ext cx="477520" cy="477520"/>
            <a:chOff x="1159813" y="3272033"/>
            <a:chExt cx="477520" cy="477520"/>
          </a:xfrm>
        </p:grpSpPr>
        <p:sp>
          <p:nvSpPr>
            <p:cNvPr id="4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CHOICES ON EQUITY</a:t>
            </a:r>
            <a:endParaRPr lang="en-US" sz="3600" dirty="0">
              <a:solidFill>
                <a:srgbClr val="007A4D"/>
              </a:solidFill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4123214" y="5349271"/>
            <a:ext cx="197708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Types of commitments, robustness and type of information based on capability </a:t>
            </a:r>
            <a:endParaRPr sz="1400" dirty="0">
              <a:solidFill>
                <a:srgbClr val="767661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8667" y="3111509"/>
            <a:ext cx="210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Provision of support for developing countries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51929" y="2528686"/>
            <a:ext cx="477520" cy="477520"/>
            <a:chOff x="1159813" y="3272033"/>
            <a:chExt cx="477520" cy="477520"/>
          </a:xfrm>
        </p:grpSpPr>
        <p:sp>
          <p:nvSpPr>
            <p:cNvPr id="5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24308" y="1237028"/>
            <a:ext cx="231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Formal process with set 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criteria?</a:t>
            </a:r>
            <a:endParaRPr lang="en-US" dirty="0"/>
          </a:p>
        </p:txBody>
      </p:sp>
      <p:sp>
        <p:nvSpPr>
          <p:cNvPr id="54" name="object 19"/>
          <p:cNvSpPr/>
          <p:nvPr/>
        </p:nvSpPr>
        <p:spPr>
          <a:xfrm>
            <a:off x="4077959" y="3090519"/>
            <a:ext cx="2085344" cy="565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2"/>
          <p:cNvSpPr/>
          <p:nvPr/>
        </p:nvSpPr>
        <p:spPr>
          <a:xfrm>
            <a:off x="5074912" y="2905703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19"/>
          <p:cNvSpPr/>
          <p:nvPr/>
        </p:nvSpPr>
        <p:spPr>
          <a:xfrm>
            <a:off x="4069085" y="3832466"/>
            <a:ext cx="2085344" cy="565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2"/>
          <p:cNvSpPr/>
          <p:nvPr/>
        </p:nvSpPr>
        <p:spPr>
          <a:xfrm>
            <a:off x="5066038" y="3655719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19"/>
          <p:cNvSpPr/>
          <p:nvPr/>
        </p:nvSpPr>
        <p:spPr>
          <a:xfrm>
            <a:off x="4077959" y="4577441"/>
            <a:ext cx="2085344" cy="565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2"/>
          <p:cNvSpPr/>
          <p:nvPr/>
        </p:nvSpPr>
        <p:spPr>
          <a:xfrm>
            <a:off x="5074913" y="4397666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4354709" y="4598431"/>
            <a:ext cx="1493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Balance 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(3 cycles + L&amp;D</a:t>
            </a: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" name="object 19"/>
          <p:cNvSpPr/>
          <p:nvPr/>
        </p:nvSpPr>
        <p:spPr>
          <a:xfrm>
            <a:off x="4077960" y="5322958"/>
            <a:ext cx="2085344" cy="9144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2"/>
          <p:cNvSpPr/>
          <p:nvPr/>
        </p:nvSpPr>
        <p:spPr>
          <a:xfrm>
            <a:off x="5074914" y="5143183"/>
            <a:ext cx="45719" cy="182878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4" name="Group 33"/>
          <p:cNvGrpSpPr/>
          <p:nvPr/>
        </p:nvGrpSpPr>
        <p:grpSpPr>
          <a:xfrm>
            <a:off x="6052827" y="3270014"/>
            <a:ext cx="477520" cy="477520"/>
            <a:chOff x="1159813" y="3272033"/>
            <a:chExt cx="477520" cy="477520"/>
          </a:xfrm>
        </p:grpSpPr>
        <p:sp>
          <p:nvSpPr>
            <p:cNvPr id="3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52827" y="4011585"/>
            <a:ext cx="477520" cy="477520"/>
            <a:chOff x="1159813" y="3272033"/>
            <a:chExt cx="477520" cy="477520"/>
          </a:xfrm>
        </p:grpSpPr>
        <p:sp>
          <p:nvSpPr>
            <p:cNvPr id="38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50614" y="4757102"/>
            <a:ext cx="477520" cy="477520"/>
            <a:chOff x="1159813" y="3272033"/>
            <a:chExt cx="477520" cy="477520"/>
          </a:xfrm>
        </p:grpSpPr>
        <p:sp>
          <p:nvSpPr>
            <p:cNvPr id="44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52827" y="5828376"/>
            <a:ext cx="477520" cy="477520"/>
            <a:chOff x="1159813" y="3272033"/>
            <a:chExt cx="477520" cy="477520"/>
          </a:xfrm>
        </p:grpSpPr>
        <p:sp>
          <p:nvSpPr>
            <p:cNvPr id="47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685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MITIGATION (1) 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498" y="868708"/>
            <a:ext cx="7931005" cy="534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shall prepare, regularly update, and implement mitigation commitments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The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ambition of all Parties’ mitigation commitments shall be raised in a continuous mitigation cycle every five years,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informed by and informing the adaptation cycle and the support </a:t>
            </a: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cycle</a:t>
            </a:r>
            <a:endParaRPr lang="en-US" sz="2200" dirty="0">
              <a:solidFill>
                <a:srgbClr val="000000"/>
              </a:solidFill>
              <a:latin typeface="+mj-lt"/>
            </a:endParaRPr>
          </a:p>
          <a:p>
            <a:pPr lvl="0"/>
            <a:endParaRPr lang="en-US" sz="22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Developing countries, including, in particular, least developed countries and small island developing States, shall be eligible for 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support</a:t>
            </a:r>
          </a:p>
          <a:p>
            <a:endParaRPr lang="en-US" sz="22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developed countries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island developing States shall have particular flexibility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04095" y="76200"/>
            <a:ext cx="963705" cy="988118"/>
            <a:chOff x="1676400" y="555788"/>
            <a:chExt cx="5791200" cy="592121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1081088"/>
              <a:ext cx="5391150" cy="469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676400" y="555788"/>
              <a:ext cx="5791200" cy="5921212"/>
              <a:chOff x="1676400" y="555788"/>
              <a:chExt cx="5791200" cy="592121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76400" y="688848"/>
                <a:ext cx="5791200" cy="57881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38600" y="666750"/>
                <a:ext cx="1066800" cy="952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4633627">
                <a:off x="3848099" y="562931"/>
                <a:ext cx="381000" cy="366713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3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MITIGATION (2) 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4034" y="1234464"/>
            <a:ext cx="8475933" cy="45970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Party may at any time submit mitigation commitments that are additional</a:t>
            </a:r>
          </a:p>
          <a:p>
            <a:pPr lvl="0"/>
            <a:endParaRPr lang="en-US" sz="22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independent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panel is established to undertake individual and global 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assessments, which will be considered by the MOP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and NGOs, </a:t>
            </a: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sub-national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 are encouraged to provide input</a:t>
            </a:r>
          </a:p>
          <a:p>
            <a:pPr lvl="0"/>
            <a:endParaRPr lang="en-US" sz="2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non-market mechanisms and new economic mechanism(s) allow for cooperation between Parties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04095" y="76200"/>
            <a:ext cx="963705" cy="988118"/>
            <a:chOff x="1676400" y="555788"/>
            <a:chExt cx="5791200" cy="592121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1081088"/>
              <a:ext cx="5391150" cy="469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676400" y="555788"/>
              <a:ext cx="5791200" cy="5921212"/>
              <a:chOff x="1676400" y="555788"/>
              <a:chExt cx="5791200" cy="592121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76400" y="688848"/>
                <a:ext cx="5791200" cy="57881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38600" y="666750"/>
                <a:ext cx="1066800" cy="952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4633627">
                <a:off x="3848099" y="562931"/>
                <a:ext cx="381000" cy="366713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45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7"/>
          <p:cNvSpPr/>
          <p:nvPr/>
        </p:nvSpPr>
        <p:spPr>
          <a:xfrm>
            <a:off x="5394950" y="1691659"/>
            <a:ext cx="1005829" cy="1280146"/>
          </a:xfrm>
          <a:custGeom>
            <a:avLst/>
            <a:gdLst/>
            <a:ahLst/>
            <a:cxnLst/>
            <a:rect l="l" t="t" r="r" b="b"/>
            <a:pathLst>
              <a:path w="1710054" h="1281429">
                <a:moveTo>
                  <a:pt x="0" y="1281429"/>
                </a:moveTo>
                <a:lnTo>
                  <a:pt x="1464805" y="1281429"/>
                </a:lnTo>
                <a:lnTo>
                  <a:pt x="1464805" y="0"/>
                </a:lnTo>
                <a:lnTo>
                  <a:pt x="1709724" y="0"/>
                </a:lnTo>
              </a:path>
            </a:pathLst>
          </a:custGeom>
          <a:ln w="3175">
            <a:solidFill>
              <a:srgbClr val="7676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ject 2"/>
          <p:cNvSpPr/>
          <p:nvPr/>
        </p:nvSpPr>
        <p:spPr>
          <a:xfrm>
            <a:off x="4480560" y="2194573"/>
            <a:ext cx="45719" cy="274317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 flipH="1">
            <a:off x="4480560" y="3016251"/>
            <a:ext cx="45719" cy="18360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733188" y="1810746"/>
            <a:ext cx="517525" cy="1281430"/>
          </a:xfrm>
          <a:custGeom>
            <a:avLst/>
            <a:gdLst/>
            <a:ahLst/>
            <a:cxnLst/>
            <a:rect l="l" t="t" r="r" b="b"/>
            <a:pathLst>
              <a:path w="517525" h="1281429">
                <a:moveTo>
                  <a:pt x="0" y="1281429"/>
                </a:moveTo>
                <a:lnTo>
                  <a:pt x="272529" y="1281429"/>
                </a:lnTo>
                <a:lnTo>
                  <a:pt x="272529" y="0"/>
                </a:lnTo>
                <a:lnTo>
                  <a:pt x="517448" y="0"/>
                </a:lnTo>
              </a:path>
            </a:pathLst>
          </a:custGeom>
          <a:ln w="3175">
            <a:solidFill>
              <a:srgbClr val="7676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3230114" y="1783098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457245" y="96014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3291854" y="96014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60" h="1344295">
                <a:moveTo>
                  <a:pt x="0" y="1344167"/>
                </a:moveTo>
                <a:lnTo>
                  <a:pt x="2359152" y="1344167"/>
                </a:lnTo>
                <a:lnTo>
                  <a:pt x="2359152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365806" y="2606049"/>
            <a:ext cx="1097280" cy="601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4" y="672083"/>
                </a:lnTo>
                <a:lnTo>
                  <a:pt x="1054354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1683901" y="2622389"/>
            <a:ext cx="1097280" cy="601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8"/>
          <p:cNvSpPr txBox="1"/>
          <p:nvPr/>
        </p:nvSpPr>
        <p:spPr>
          <a:xfrm>
            <a:off x="3817624" y="2643959"/>
            <a:ext cx="13715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Long-term goal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3566171" y="2482218"/>
            <a:ext cx="1828780" cy="529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3566171" y="3206509"/>
            <a:ext cx="1828780" cy="529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3566172" y="3260358"/>
            <a:ext cx="18287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No roll-back + strengthen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2"/>
          <p:cNvSpPr/>
          <p:nvPr/>
        </p:nvSpPr>
        <p:spPr>
          <a:xfrm>
            <a:off x="3566171" y="3919442"/>
            <a:ext cx="1828780" cy="529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40" y="2502544"/>
            <a:ext cx="1325880" cy="103505"/>
          </a:xfrm>
          <a:custGeom>
            <a:avLst/>
            <a:gdLst/>
            <a:ahLst/>
            <a:cxnLst/>
            <a:rect l="l" t="t" r="r" b="b"/>
            <a:pathLst>
              <a:path w="1325880" h="103505">
                <a:moveTo>
                  <a:pt x="0" y="103124"/>
                </a:moveTo>
                <a:lnTo>
                  <a:pt x="0" y="0"/>
                </a:lnTo>
                <a:lnTo>
                  <a:pt x="1325359" y="0"/>
                </a:lnTo>
                <a:lnTo>
                  <a:pt x="1325359" y="103124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4513" y="224029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2808"/>
                </a:moveTo>
                <a:lnTo>
                  <a:pt x="0" y="0"/>
                </a:lnTo>
              </a:path>
            </a:pathLst>
          </a:custGeom>
          <a:ln w="9524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9" name="Group 38"/>
          <p:cNvGrpSpPr/>
          <p:nvPr/>
        </p:nvGrpSpPr>
        <p:grpSpPr>
          <a:xfrm>
            <a:off x="2660838" y="2998282"/>
            <a:ext cx="477520" cy="477520"/>
            <a:chOff x="1159813" y="3272033"/>
            <a:chExt cx="477520" cy="477520"/>
          </a:xfrm>
        </p:grpSpPr>
        <p:sp>
          <p:nvSpPr>
            <p:cNvPr id="4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CHOICES ON MITIGATION</a:t>
            </a:r>
            <a:endParaRPr lang="en-US" sz="3600" dirty="0">
              <a:solidFill>
                <a:srgbClr val="007A4D"/>
              </a:solidFill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3566171" y="4634079"/>
            <a:ext cx="1828780" cy="529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4"/>
                </a:moveTo>
                <a:lnTo>
                  <a:pt x="1054353" y="672084"/>
                </a:lnTo>
                <a:lnTo>
                  <a:pt x="1054353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1"/>
          <p:cNvSpPr txBox="1"/>
          <p:nvPr/>
        </p:nvSpPr>
        <p:spPr>
          <a:xfrm>
            <a:off x="3657610" y="4779800"/>
            <a:ext cx="16459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Ex ante assessment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3568980" y="5349366"/>
            <a:ext cx="1828780" cy="529200"/>
          </a:xfrm>
          <a:custGeom>
            <a:avLst/>
            <a:gdLst/>
            <a:ahLst/>
            <a:cxnLst/>
            <a:rect l="l" t="t" r="r" b="b"/>
            <a:pathLst>
              <a:path w="1054735" h="672464">
                <a:moveTo>
                  <a:pt x="0" y="672083"/>
                </a:moveTo>
                <a:lnTo>
                  <a:pt x="1054353" y="672083"/>
                </a:lnTo>
                <a:lnTo>
                  <a:pt x="1054353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50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2" name="Group 31"/>
          <p:cNvGrpSpPr/>
          <p:nvPr/>
        </p:nvGrpSpPr>
        <p:grpSpPr>
          <a:xfrm>
            <a:off x="5280557" y="2720062"/>
            <a:ext cx="477520" cy="477520"/>
            <a:chOff x="1159813" y="3272033"/>
            <a:chExt cx="477520" cy="477520"/>
          </a:xfrm>
        </p:grpSpPr>
        <p:sp>
          <p:nvSpPr>
            <p:cNvPr id="33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80557" y="3413278"/>
            <a:ext cx="477520" cy="477520"/>
            <a:chOff x="1159813" y="3272033"/>
            <a:chExt cx="477520" cy="477520"/>
          </a:xfrm>
        </p:grpSpPr>
        <p:sp>
          <p:nvSpPr>
            <p:cNvPr id="36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48" name="object 25"/>
          <p:cNvSpPr/>
          <p:nvPr/>
        </p:nvSpPr>
        <p:spPr>
          <a:xfrm>
            <a:off x="6400780" y="987437"/>
            <a:ext cx="2359660" cy="1344295"/>
          </a:xfrm>
          <a:custGeom>
            <a:avLst/>
            <a:gdLst/>
            <a:ahLst/>
            <a:cxnLst/>
            <a:rect l="l" t="t" r="r" b="b"/>
            <a:pathLst>
              <a:path w="2359659" h="1344295">
                <a:moveTo>
                  <a:pt x="0" y="1344167"/>
                </a:moveTo>
                <a:lnTo>
                  <a:pt x="2359151" y="1344167"/>
                </a:lnTo>
                <a:lnTo>
                  <a:pt x="2359151" y="0"/>
                </a:lnTo>
                <a:lnTo>
                  <a:pt x="0" y="0"/>
                </a:lnTo>
                <a:lnTo>
                  <a:pt x="0" y="1344167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26"/>
          <p:cNvSpPr txBox="1"/>
          <p:nvPr/>
        </p:nvSpPr>
        <p:spPr>
          <a:xfrm>
            <a:off x="6766536" y="1180406"/>
            <a:ext cx="163512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63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 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 term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goal 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 the cycle?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0" name="object 30"/>
          <p:cNvSpPr/>
          <p:nvPr/>
        </p:nvSpPr>
        <p:spPr>
          <a:xfrm>
            <a:off x="6410940" y="2886668"/>
            <a:ext cx="2339340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29"/>
          <p:cNvSpPr txBox="1"/>
          <p:nvPr/>
        </p:nvSpPr>
        <p:spPr>
          <a:xfrm>
            <a:off x="6536358" y="3103330"/>
            <a:ext cx="20589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Emission reduction target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30"/>
          <p:cNvSpPr/>
          <p:nvPr/>
        </p:nvSpPr>
        <p:spPr>
          <a:xfrm>
            <a:off x="6410940" y="3776177"/>
            <a:ext cx="2339340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31"/>
          <p:cNvSpPr txBox="1"/>
          <p:nvPr/>
        </p:nvSpPr>
        <p:spPr>
          <a:xfrm>
            <a:off x="6559847" y="3910669"/>
            <a:ext cx="204152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9525">
              <a:lnSpc>
                <a:spcPts val="15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P</a:t>
            </a:r>
            <a:r>
              <a:rPr sz="1400" spc="-5" dirty="0" smtClean="0">
                <a:solidFill>
                  <a:srgbClr val="767661"/>
                </a:solidFill>
                <a:latin typeface="Arial"/>
                <a:cs typeface="Arial"/>
              </a:rPr>
              <a:t>has</a:t>
            </a:r>
            <a:r>
              <a:rPr sz="1400" dirty="0" smtClean="0">
                <a:solidFill>
                  <a:srgbClr val="767661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ou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t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l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greenhouse ga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s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emission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s to </a:t>
            </a:r>
            <a:r>
              <a:rPr sz="1400" spc="-5" dirty="0">
                <a:solidFill>
                  <a:srgbClr val="767661"/>
                </a:solidFill>
                <a:latin typeface="Arial"/>
                <a:cs typeface="Arial"/>
              </a:rPr>
              <a:t>ne</a:t>
            </a:r>
            <a:r>
              <a:rPr sz="1400" dirty="0">
                <a:solidFill>
                  <a:srgbClr val="767661"/>
                </a:solidFill>
                <a:latin typeface="Arial"/>
                <a:cs typeface="Arial"/>
              </a:rPr>
              <a:t>t zero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30"/>
          <p:cNvSpPr/>
          <p:nvPr/>
        </p:nvSpPr>
        <p:spPr>
          <a:xfrm>
            <a:off x="6414428" y="4659011"/>
            <a:ext cx="2339340" cy="672465"/>
          </a:xfrm>
          <a:custGeom>
            <a:avLst/>
            <a:gdLst/>
            <a:ahLst/>
            <a:cxnLst/>
            <a:rect l="l" t="t" r="r" b="b"/>
            <a:pathLst>
              <a:path w="2339340" h="672464">
                <a:moveTo>
                  <a:pt x="0" y="672083"/>
                </a:moveTo>
                <a:lnTo>
                  <a:pt x="2338832" y="672083"/>
                </a:lnTo>
                <a:lnTo>
                  <a:pt x="233883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19049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34"/>
          <p:cNvSpPr txBox="1"/>
          <p:nvPr/>
        </p:nvSpPr>
        <p:spPr>
          <a:xfrm>
            <a:off x="6494471" y="4859458"/>
            <a:ext cx="219453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Global decarbonization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6" name="object 2"/>
          <p:cNvSpPr/>
          <p:nvPr/>
        </p:nvSpPr>
        <p:spPr>
          <a:xfrm>
            <a:off x="7584098" y="2190849"/>
            <a:ext cx="60991" cy="695819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2"/>
          <p:cNvSpPr/>
          <p:nvPr/>
        </p:nvSpPr>
        <p:spPr>
          <a:xfrm>
            <a:off x="7591739" y="3564878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58" name="Group 57"/>
          <p:cNvGrpSpPr/>
          <p:nvPr/>
        </p:nvGrpSpPr>
        <p:grpSpPr>
          <a:xfrm>
            <a:off x="8601372" y="4097180"/>
            <a:ext cx="477520" cy="477520"/>
            <a:chOff x="1159813" y="3272033"/>
            <a:chExt cx="477520" cy="477520"/>
          </a:xfrm>
        </p:grpSpPr>
        <p:sp>
          <p:nvSpPr>
            <p:cNvPr id="59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0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93235" y="4020436"/>
            <a:ext cx="182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Common accounting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75658" y="4135069"/>
            <a:ext cx="477520" cy="477520"/>
            <a:chOff x="1159813" y="3272033"/>
            <a:chExt cx="477520" cy="477520"/>
          </a:xfrm>
        </p:grpSpPr>
        <p:sp>
          <p:nvSpPr>
            <p:cNvPr id="65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6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67" name="object 3"/>
          <p:cNvSpPr/>
          <p:nvPr/>
        </p:nvSpPr>
        <p:spPr>
          <a:xfrm flipH="1">
            <a:off x="4480561" y="3747763"/>
            <a:ext cx="45719" cy="18360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3"/>
          <p:cNvSpPr/>
          <p:nvPr/>
        </p:nvSpPr>
        <p:spPr>
          <a:xfrm flipH="1">
            <a:off x="4480561" y="5166340"/>
            <a:ext cx="45719" cy="18360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69" name="Group 68"/>
          <p:cNvGrpSpPr/>
          <p:nvPr/>
        </p:nvGrpSpPr>
        <p:grpSpPr>
          <a:xfrm>
            <a:off x="5275658" y="5541884"/>
            <a:ext cx="477520" cy="477520"/>
            <a:chOff x="1159813" y="3272033"/>
            <a:chExt cx="477520" cy="477520"/>
          </a:xfrm>
        </p:grpSpPr>
        <p:sp>
          <p:nvSpPr>
            <p:cNvPr id="70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1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72" name="object 3"/>
          <p:cNvSpPr/>
          <p:nvPr/>
        </p:nvSpPr>
        <p:spPr>
          <a:xfrm flipH="1">
            <a:off x="4480561" y="4450479"/>
            <a:ext cx="45719" cy="18360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743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2"/>
          <p:cNvSpPr/>
          <p:nvPr/>
        </p:nvSpPr>
        <p:spPr>
          <a:xfrm>
            <a:off x="7603462" y="4438666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9525">
            <a:solidFill>
              <a:srgbClr val="FDB9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13"/>
          <p:cNvSpPr txBox="1"/>
          <p:nvPr/>
        </p:nvSpPr>
        <p:spPr>
          <a:xfrm>
            <a:off x="324531" y="2733104"/>
            <a:ext cx="117982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 marR="6350" indent="-118745" algn="ctr">
              <a:lnSpc>
                <a:spcPts val="1400"/>
              </a:lnSpc>
            </a:pP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Internationally</a:t>
            </a:r>
          </a:p>
          <a:p>
            <a:pPr marL="130810" marR="6350" indent="-118745" algn="ctr">
              <a:lnSpc>
                <a:spcPts val="1400"/>
              </a:lnSpc>
            </a:pPr>
            <a:r>
              <a:rPr lang="en-US" sz="1400" dirty="0">
                <a:solidFill>
                  <a:srgbClr val="767661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767661"/>
                </a:solidFill>
                <a:latin typeface="Arial"/>
                <a:cs typeface="Arial"/>
              </a:rPr>
              <a:t>egotiated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15"/>
          <p:cNvSpPr txBox="1"/>
          <p:nvPr/>
        </p:nvSpPr>
        <p:spPr>
          <a:xfrm>
            <a:off x="1757585" y="2746451"/>
            <a:ext cx="1005829" cy="365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400"/>
              </a:lnSpc>
            </a:pPr>
            <a:r>
              <a:rPr lang="en-US" sz="1400" spc="-5" dirty="0" smtClean="0">
                <a:solidFill>
                  <a:srgbClr val="767661"/>
                </a:solidFill>
                <a:latin typeface="Arial"/>
                <a:cs typeface="Arial"/>
              </a:rPr>
              <a:t>Nationally determined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280557" y="4835376"/>
            <a:ext cx="477520" cy="477520"/>
            <a:chOff x="1159813" y="3272033"/>
            <a:chExt cx="477520" cy="477520"/>
          </a:xfrm>
        </p:grpSpPr>
        <p:sp>
          <p:nvSpPr>
            <p:cNvPr id="74" name="object 12"/>
            <p:cNvSpPr/>
            <p:nvPr/>
          </p:nvSpPr>
          <p:spPr>
            <a:xfrm>
              <a:off x="1159813" y="3272033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19" h="477520">
                  <a:moveTo>
                    <a:pt x="238480" y="0"/>
                  </a:moveTo>
                  <a:lnTo>
                    <a:pt x="199797" y="3121"/>
                  </a:lnTo>
                  <a:lnTo>
                    <a:pt x="145652" y="18740"/>
                  </a:lnTo>
                  <a:lnTo>
                    <a:pt x="97635" y="46012"/>
                  </a:lnTo>
                  <a:lnTo>
                    <a:pt x="57405" y="83278"/>
                  </a:lnTo>
                  <a:lnTo>
                    <a:pt x="26618" y="128883"/>
                  </a:lnTo>
                  <a:lnTo>
                    <a:pt x="6930" y="181170"/>
                  </a:lnTo>
                  <a:lnTo>
                    <a:pt x="790" y="218921"/>
                  </a:lnTo>
                  <a:lnTo>
                    <a:pt x="0" y="238480"/>
                  </a:lnTo>
                  <a:lnTo>
                    <a:pt x="790" y="258040"/>
                  </a:lnTo>
                  <a:lnTo>
                    <a:pt x="6930" y="295791"/>
                  </a:lnTo>
                  <a:lnTo>
                    <a:pt x="26618" y="348077"/>
                  </a:lnTo>
                  <a:lnTo>
                    <a:pt x="57405" y="393682"/>
                  </a:lnTo>
                  <a:lnTo>
                    <a:pt x="97635" y="430948"/>
                  </a:lnTo>
                  <a:lnTo>
                    <a:pt x="145652" y="458220"/>
                  </a:lnTo>
                  <a:lnTo>
                    <a:pt x="199797" y="473839"/>
                  </a:lnTo>
                  <a:lnTo>
                    <a:pt x="238480" y="476961"/>
                  </a:lnTo>
                  <a:lnTo>
                    <a:pt x="258040" y="476170"/>
                  </a:lnTo>
                  <a:lnTo>
                    <a:pt x="295791" y="470030"/>
                  </a:lnTo>
                  <a:lnTo>
                    <a:pt x="348077" y="450342"/>
                  </a:lnTo>
                  <a:lnTo>
                    <a:pt x="393682" y="419555"/>
                  </a:lnTo>
                  <a:lnTo>
                    <a:pt x="430948" y="379325"/>
                  </a:lnTo>
                  <a:lnTo>
                    <a:pt x="458220" y="331309"/>
                  </a:lnTo>
                  <a:lnTo>
                    <a:pt x="473839" y="277163"/>
                  </a:lnTo>
                  <a:lnTo>
                    <a:pt x="476961" y="238480"/>
                  </a:lnTo>
                  <a:lnTo>
                    <a:pt x="476170" y="218921"/>
                  </a:lnTo>
                  <a:lnTo>
                    <a:pt x="470030" y="181170"/>
                  </a:lnTo>
                  <a:lnTo>
                    <a:pt x="450342" y="128883"/>
                  </a:lnTo>
                  <a:lnTo>
                    <a:pt x="419555" y="83278"/>
                  </a:lnTo>
                  <a:lnTo>
                    <a:pt x="379325" y="46012"/>
                  </a:lnTo>
                  <a:lnTo>
                    <a:pt x="331309" y="18740"/>
                  </a:lnTo>
                  <a:lnTo>
                    <a:pt x="277163" y="3121"/>
                  </a:lnTo>
                  <a:lnTo>
                    <a:pt x="238480" y="0"/>
                  </a:lnTo>
                  <a:close/>
                </a:path>
              </a:pathLst>
            </a:custGeom>
            <a:solidFill>
              <a:srgbClr val="008D6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15"/>
            <p:cNvSpPr/>
            <p:nvPr/>
          </p:nvSpPr>
          <p:spPr>
            <a:xfrm>
              <a:off x="1274386" y="3387959"/>
              <a:ext cx="245745" cy="221615"/>
            </a:xfrm>
            <a:custGeom>
              <a:avLst/>
              <a:gdLst/>
              <a:ahLst/>
              <a:cxnLst/>
              <a:rect l="l" t="t" r="r" b="b"/>
              <a:pathLst>
                <a:path w="245744" h="221614">
                  <a:moveTo>
                    <a:pt x="0" y="129171"/>
                  </a:moveTo>
                  <a:lnTo>
                    <a:pt x="90208" y="221310"/>
                  </a:lnTo>
                  <a:lnTo>
                    <a:pt x="245300" y="0"/>
                  </a:lnTo>
                </a:path>
              </a:pathLst>
            </a:custGeom>
            <a:ln w="48259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6134" y="1251362"/>
            <a:ext cx="184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Setting 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commitments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5812" y="1278351"/>
            <a:ext cx="1715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How to close 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the gap?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7239" y="5460077"/>
            <a:ext cx="113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-5" dirty="0">
                <a:solidFill>
                  <a:srgbClr val="767661"/>
                </a:solidFill>
                <a:latin typeface="Arial"/>
                <a:cs typeface="Arial"/>
              </a:rPr>
              <a:t>5 year cycle</a:t>
            </a:r>
          </a:p>
        </p:txBody>
      </p:sp>
      <p:sp>
        <p:nvSpPr>
          <p:cNvPr id="76" name="object 6"/>
          <p:cNvSpPr/>
          <p:nvPr/>
        </p:nvSpPr>
        <p:spPr>
          <a:xfrm>
            <a:off x="6324579" y="1663719"/>
            <a:ext cx="76200" cy="55880"/>
          </a:xfrm>
          <a:custGeom>
            <a:avLst/>
            <a:gdLst/>
            <a:ahLst/>
            <a:cxnLst/>
            <a:rect l="l" t="t" r="r" b="b"/>
            <a:pathLst>
              <a:path w="76200" h="55880">
                <a:moveTo>
                  <a:pt x="0" y="0"/>
                </a:moveTo>
                <a:lnTo>
                  <a:pt x="20523" y="27647"/>
                </a:lnTo>
                <a:lnTo>
                  <a:pt x="0" y="55295"/>
                </a:lnTo>
                <a:lnTo>
                  <a:pt x="75971" y="27647"/>
                </a:lnTo>
                <a:lnTo>
                  <a:pt x="0" y="0"/>
                </a:lnTo>
                <a:close/>
              </a:path>
            </a:pathLst>
          </a:custGeom>
          <a:solidFill>
            <a:srgbClr val="76766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61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139350"/>
            <a:ext cx="7772400" cy="838937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007A4D"/>
                </a:solidFill>
              </a:rPr>
              <a:t>ELEMENTS OF ADAPTATION (1)</a:t>
            </a:r>
            <a:endParaRPr lang="en-US" sz="3600" dirty="0">
              <a:solidFill>
                <a:srgbClr val="007A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1234464"/>
            <a:ext cx="7924800" cy="45288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prepare, regularly update and implement adaptation efforts statements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adaptation effort shall be enhanced, communicated and updated in a continuous adaptation cycle, informed by the mitigation cycle and the support cycle</a:t>
            </a:r>
          </a:p>
          <a:p>
            <a:pPr lvl="0"/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MOP shall consider, every five years, ways to enhance adaption 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Adaptation Committee shall, upon submission of the adaptation efforts statements, every five years, undertake a review and submit a report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13943" y="76200"/>
            <a:ext cx="977657" cy="1048861"/>
            <a:chOff x="1765543" y="551339"/>
            <a:chExt cx="5791200" cy="59212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943" y="1447800"/>
              <a:ext cx="5321057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765543" y="551339"/>
              <a:ext cx="5791200" cy="5921212"/>
              <a:chOff x="1676400" y="555788"/>
              <a:chExt cx="5791200" cy="592121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676400" y="688848"/>
                <a:ext cx="5791200" cy="57881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8600" y="666750"/>
                <a:ext cx="1066800" cy="952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4633627">
                <a:off x="3848099" y="562931"/>
                <a:ext cx="381000" cy="366713"/>
              </a:xfrm>
              <a:prstGeom prst="triangl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66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RI_BrandTheme_2012">
  <a:themeElements>
    <a:clrScheme name="WRI Brand Theme 2012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EEA420"/>
      </a:accent1>
      <a:accent2>
        <a:srgbClr val="0076A3"/>
      </a:accent2>
      <a:accent3>
        <a:srgbClr val="CD0034"/>
      </a:accent3>
      <a:accent4>
        <a:srgbClr val="80AB2B"/>
      </a:accent4>
      <a:accent5>
        <a:srgbClr val="FFE312"/>
      </a:accent5>
      <a:accent6>
        <a:srgbClr val="71105E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8695</TotalTime>
  <Words>1756</Words>
  <Application>Microsoft Macintosh PowerPoint</Application>
  <PresentationFormat>On-screen Show (4:3)</PresentationFormat>
  <Paragraphs>320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WRI_BrandTheme_2012</vt:lpstr>
      <vt:lpstr>1_Office Theme</vt:lpstr>
      <vt:lpstr>PowerPoint Presentation</vt:lpstr>
      <vt:lpstr>PowerPoint Presentation</vt:lpstr>
      <vt:lpstr>PowerPoint Presentation</vt:lpstr>
      <vt:lpstr>GLOBAL AGREEMENT</vt:lpstr>
      <vt:lpstr>CHOICES ON EQUITY</vt:lpstr>
      <vt:lpstr>ELEMENTS OF MITIGATION (1) </vt:lpstr>
      <vt:lpstr>ELEMENTS OF MITIGATION (2) </vt:lpstr>
      <vt:lpstr>CHOICES ON MITIGATION</vt:lpstr>
      <vt:lpstr>ELEMENTS OF ADAPTATION (1)</vt:lpstr>
      <vt:lpstr>ELEMENTS OF ADAPTATION (2)</vt:lpstr>
      <vt:lpstr>PowerPoint Presentation</vt:lpstr>
      <vt:lpstr>PowerPoint Presentation</vt:lpstr>
      <vt:lpstr>ELEMENTS OF ADDITIONAL COOPERATIVE ACTION</vt:lpstr>
      <vt:lpstr>SUPPORT CYCLE</vt:lpstr>
      <vt:lpstr>ELEMENTS OF FINANCE (1)</vt:lpstr>
      <vt:lpstr>ELEMENTS OF FINANCE (2)</vt:lpstr>
      <vt:lpstr>CHOICES ON FINANCE</vt:lpstr>
      <vt:lpstr>PowerPoint Presentation</vt:lpstr>
      <vt:lpstr>PowerPoint Presentation</vt:lpstr>
      <vt:lpstr>COMMONALITIES AND DIFFERENCES BETWEEN THE CYCLES </vt:lpstr>
      <vt:lpstr>ELEMENTS OF TRANSPARENCY AND ACCOUNTABILITY (1)</vt:lpstr>
      <vt:lpstr>ELEMENTS OF TRANSPARENCY AND ACCOUNTABILITY (2)</vt:lpstr>
      <vt:lpstr>CHOICES ON TRANSPARENCY AND ACCOUNTABILITY</vt:lpstr>
      <vt:lpstr>MECHANISM FOR FACILITATING AND PROMOTING IMPLEMENTATION</vt:lpstr>
      <vt:lpstr>ELEMENTS OF LEGAL FORM</vt:lpstr>
      <vt:lpstr>PowerPoint Presentation</vt:lpstr>
      <vt:lpstr>PowerPoint Presentation</vt:lpstr>
      <vt:lpstr>PowerPoint Presentation</vt:lpstr>
    </vt:vector>
  </TitlesOfParts>
  <Company>WRI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Elliott</dc:creator>
  <cp:lastModifiedBy>Jennifer Morgan</cp:lastModifiedBy>
  <cp:revision>227</cp:revision>
  <cp:lastPrinted>2015-05-07T13:05:37Z</cp:lastPrinted>
  <dcterms:created xsi:type="dcterms:W3CDTF">2015-04-08T14:37:36Z</dcterms:created>
  <dcterms:modified xsi:type="dcterms:W3CDTF">2015-05-14T15:06:16Z</dcterms:modified>
</cp:coreProperties>
</file>