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embeddings/oleObject1.bin" ContentType="application/vnd.openxmlformats-officedocument.oleObject"/>
  <Override PartName="/ppt/notesSlides/notesSlide2.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sldIdLst>
    <p:sldId id="256" r:id="rId2"/>
    <p:sldId id="257" r:id="rId3"/>
    <p:sldId id="258"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6" d="100"/>
          <a:sy n="66" d="100"/>
        </p:scale>
        <p:origin x="-168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notesMaster" Target="notesMasters/notesMaster1.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thomas.damassa\Desktop\IPPI\Japan%20Target%20Comparison_Revised_5-1-15.xlsx" TargetMode="External"/><Relationship Id="rId2"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2237897346165"/>
          <c:y val="0.0312417489935291"/>
          <c:w val="0.84538194798984"/>
          <c:h val="0.912492745972287"/>
        </c:manualLayout>
      </c:layout>
      <c:lineChart>
        <c:grouping val="standard"/>
        <c:varyColors val="0"/>
        <c:ser>
          <c:idx val="0"/>
          <c:order val="0"/>
          <c:tx>
            <c:strRef>
              <c:f>Sheet1!$A$73</c:f>
              <c:strCache>
                <c:ptCount val="1"/>
                <c:pt idx="0">
                  <c:v>EU - excl. LUCF</c:v>
                </c:pt>
              </c:strCache>
            </c:strRef>
          </c:tx>
          <c:cat>
            <c:numRef>
              <c:f>Sheet1!$B$72:$C$72</c:f>
              <c:numCache>
                <c:formatCode>General</c:formatCode>
                <c:ptCount val="2"/>
                <c:pt idx="0">
                  <c:v>2020.0</c:v>
                </c:pt>
                <c:pt idx="1">
                  <c:v>2030.0</c:v>
                </c:pt>
              </c:numCache>
            </c:numRef>
          </c:cat>
          <c:val>
            <c:numRef>
              <c:f>Sheet1!$B$73:$C$73</c:f>
              <c:numCache>
                <c:formatCode>General</c:formatCode>
                <c:ptCount val="2"/>
                <c:pt idx="0">
                  <c:v>4501.007792613579</c:v>
                </c:pt>
                <c:pt idx="1">
                  <c:v>3375.755844460185</c:v>
                </c:pt>
              </c:numCache>
            </c:numRef>
          </c:val>
          <c:smooth val="0"/>
        </c:ser>
        <c:ser>
          <c:idx val="1"/>
          <c:order val="1"/>
          <c:tx>
            <c:strRef>
              <c:f>Sheet1!$A$74</c:f>
              <c:strCache>
                <c:ptCount val="1"/>
                <c:pt idx="0">
                  <c:v>EU - incl. LUCF</c:v>
                </c:pt>
              </c:strCache>
            </c:strRef>
          </c:tx>
          <c:cat>
            <c:numRef>
              <c:f>Sheet1!$B$72:$C$72</c:f>
              <c:numCache>
                <c:formatCode>General</c:formatCode>
                <c:ptCount val="2"/>
                <c:pt idx="0">
                  <c:v>2020.0</c:v>
                </c:pt>
                <c:pt idx="1">
                  <c:v>2030.0</c:v>
                </c:pt>
              </c:numCache>
            </c:numRef>
          </c:cat>
          <c:val>
            <c:numRef>
              <c:f>Sheet1!$B$74:$C$74</c:f>
              <c:numCache>
                <c:formatCode>General</c:formatCode>
                <c:ptCount val="2"/>
                <c:pt idx="0">
                  <c:v>4294.3520300897</c:v>
                </c:pt>
                <c:pt idx="1">
                  <c:v>3220.764022567272</c:v>
                </c:pt>
              </c:numCache>
            </c:numRef>
          </c:val>
          <c:smooth val="0"/>
        </c:ser>
        <c:ser>
          <c:idx val="2"/>
          <c:order val="2"/>
          <c:tx>
            <c:strRef>
              <c:f>Sheet1!$A$75</c:f>
              <c:strCache>
                <c:ptCount val="1"/>
                <c:pt idx="0">
                  <c:v>Japan - excl. LUCF</c:v>
                </c:pt>
              </c:strCache>
            </c:strRef>
          </c:tx>
          <c:cat>
            <c:numRef>
              <c:f>Sheet1!$B$72:$C$72</c:f>
              <c:numCache>
                <c:formatCode>General</c:formatCode>
                <c:ptCount val="2"/>
                <c:pt idx="0">
                  <c:v>2020.0</c:v>
                </c:pt>
                <c:pt idx="1">
                  <c:v>2030.0</c:v>
                </c:pt>
              </c:numCache>
            </c:numRef>
          </c:cat>
          <c:val>
            <c:numRef>
              <c:f>Sheet1!$B$75:$C$75</c:f>
              <c:numCache>
                <c:formatCode>General</c:formatCode>
                <c:ptCount val="2"/>
                <c:pt idx="0">
                  <c:v>1343.443155008633</c:v>
                </c:pt>
                <c:pt idx="1">
                  <c:v>1041.753477260207</c:v>
                </c:pt>
              </c:numCache>
            </c:numRef>
          </c:val>
          <c:smooth val="0"/>
        </c:ser>
        <c:ser>
          <c:idx val="3"/>
          <c:order val="3"/>
          <c:tx>
            <c:strRef>
              <c:f>Sheet1!$A$76</c:f>
              <c:strCache>
                <c:ptCount val="1"/>
                <c:pt idx="0">
                  <c:v>Japan - incl. LUCF</c:v>
                </c:pt>
              </c:strCache>
            </c:strRef>
          </c:tx>
          <c:cat>
            <c:numRef>
              <c:f>Sheet1!$B$72:$C$72</c:f>
              <c:numCache>
                <c:formatCode>General</c:formatCode>
                <c:ptCount val="2"/>
                <c:pt idx="0">
                  <c:v>2020.0</c:v>
                </c:pt>
                <c:pt idx="1">
                  <c:v>2030.0</c:v>
                </c:pt>
              </c:numCache>
            </c:numRef>
          </c:cat>
          <c:val>
            <c:numRef>
              <c:f>Sheet1!$B$76:$C$76</c:f>
              <c:numCache>
                <c:formatCode>General</c:formatCode>
                <c:ptCount val="2"/>
                <c:pt idx="0">
                  <c:v>1257.2378</c:v>
                </c:pt>
                <c:pt idx="1">
                  <c:v>993.8939999999999</c:v>
                </c:pt>
              </c:numCache>
            </c:numRef>
          </c:val>
          <c:smooth val="0"/>
        </c:ser>
        <c:ser>
          <c:idx val="4"/>
          <c:order val="4"/>
          <c:tx>
            <c:strRef>
              <c:f>Sheet1!$A$79</c:f>
              <c:strCache>
                <c:ptCount val="1"/>
                <c:pt idx="0">
                  <c:v>U.S. - excl. LUCF</c:v>
                </c:pt>
              </c:strCache>
            </c:strRef>
          </c:tx>
          <c:cat>
            <c:numRef>
              <c:f>Sheet1!$B$72:$C$72</c:f>
              <c:numCache>
                <c:formatCode>General</c:formatCode>
                <c:ptCount val="2"/>
                <c:pt idx="0">
                  <c:v>2020.0</c:v>
                </c:pt>
                <c:pt idx="1">
                  <c:v>2030.0</c:v>
                </c:pt>
              </c:numCache>
            </c:numRef>
          </c:cat>
          <c:val>
            <c:numRef>
              <c:f>Sheet1!$B$79:$C$79</c:f>
              <c:numCache>
                <c:formatCode>General</c:formatCode>
                <c:ptCount val="2"/>
                <c:pt idx="0">
                  <c:v>6100.666</c:v>
                </c:pt>
                <c:pt idx="1">
                  <c:v>4586.5248</c:v>
                </c:pt>
              </c:numCache>
            </c:numRef>
          </c:val>
          <c:smooth val="0"/>
        </c:ser>
        <c:ser>
          <c:idx val="5"/>
          <c:order val="5"/>
          <c:tx>
            <c:strRef>
              <c:f>Sheet1!$A$80</c:f>
              <c:strCache>
                <c:ptCount val="1"/>
                <c:pt idx="0">
                  <c:v>U.S. - incl. LUCF</c:v>
                </c:pt>
              </c:strCache>
            </c:strRef>
          </c:tx>
          <c:cat>
            <c:numRef>
              <c:f>Sheet1!$B$72:$C$72</c:f>
              <c:numCache>
                <c:formatCode>General</c:formatCode>
                <c:ptCount val="2"/>
                <c:pt idx="0">
                  <c:v>2020.0</c:v>
                </c:pt>
                <c:pt idx="1">
                  <c:v>2030.0</c:v>
                </c:pt>
              </c:numCache>
            </c:numRef>
          </c:cat>
          <c:val>
            <c:numRef>
              <c:f>Sheet1!$B$80:$C$80</c:f>
              <c:numCache>
                <c:formatCode>General</c:formatCode>
                <c:ptCount val="2"/>
                <c:pt idx="0">
                  <c:v>5343.789</c:v>
                </c:pt>
                <c:pt idx="1">
                  <c:v>4017.4992</c:v>
                </c:pt>
              </c:numCache>
            </c:numRef>
          </c:val>
          <c:smooth val="0"/>
        </c:ser>
        <c:dLbls>
          <c:showLegendKey val="0"/>
          <c:showVal val="0"/>
          <c:showCatName val="0"/>
          <c:showSerName val="0"/>
          <c:showPercent val="0"/>
          <c:showBubbleSize val="0"/>
        </c:dLbls>
        <c:marker val="1"/>
        <c:smooth val="0"/>
        <c:axId val="-2071085848"/>
        <c:axId val="-2071758888"/>
      </c:lineChart>
      <c:catAx>
        <c:axId val="-2071085848"/>
        <c:scaling>
          <c:orientation val="minMax"/>
        </c:scaling>
        <c:delete val="0"/>
        <c:axPos val="b"/>
        <c:numFmt formatCode="General" sourceLinked="1"/>
        <c:majorTickMark val="out"/>
        <c:minorTickMark val="none"/>
        <c:tickLblPos val="nextTo"/>
        <c:txPr>
          <a:bodyPr/>
          <a:lstStyle/>
          <a:p>
            <a:pPr>
              <a:defRPr b="1"/>
            </a:pPr>
            <a:endParaRPr lang="en-US"/>
          </a:p>
        </c:txPr>
        <c:crossAx val="-2071758888"/>
        <c:crosses val="autoZero"/>
        <c:auto val="1"/>
        <c:lblAlgn val="ctr"/>
        <c:lblOffset val="100"/>
        <c:noMultiLvlLbl val="0"/>
      </c:catAx>
      <c:valAx>
        <c:axId val="-2071758888"/>
        <c:scaling>
          <c:orientation val="minMax"/>
        </c:scaling>
        <c:delete val="0"/>
        <c:axPos val="l"/>
        <c:majorGridlines/>
        <c:title>
          <c:tx>
            <c:rich>
              <a:bodyPr rot="-5400000" vert="horz"/>
              <a:lstStyle/>
              <a:p>
                <a:pPr>
                  <a:defRPr/>
                </a:pPr>
                <a:r>
                  <a:rPr lang="en-US"/>
                  <a:t>MtCO</a:t>
                </a:r>
                <a:r>
                  <a:rPr lang="en-US" baseline="-25000"/>
                  <a:t>2</a:t>
                </a:r>
                <a:r>
                  <a:rPr lang="en-US"/>
                  <a:t>e</a:t>
                </a:r>
              </a:p>
            </c:rich>
          </c:tx>
          <c:layout>
            <c:manualLayout>
              <c:xMode val="edge"/>
              <c:yMode val="edge"/>
              <c:x val="0.0200812103119387"/>
              <c:y val="0.436308350255428"/>
            </c:manualLayout>
          </c:layout>
          <c:overlay val="0"/>
        </c:title>
        <c:numFmt formatCode="General" sourceLinked="1"/>
        <c:majorTickMark val="out"/>
        <c:minorTickMark val="none"/>
        <c:tickLblPos val="nextTo"/>
        <c:crossAx val="-2071085848"/>
        <c:crosses val="autoZero"/>
        <c:crossBetween val="between"/>
      </c:valAx>
    </c:plotArea>
    <c:plotVisOnly val="1"/>
    <c:dispBlanksAs val="gap"/>
    <c:showDLblsOverMax val="0"/>
  </c:chart>
  <c:externalData r:id="rId1">
    <c:autoUpdate val="0"/>
  </c:externalData>
  <c:userShapes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drawing1.xml><?xml version="1.0" encoding="utf-8"?>
<c:userShapes xmlns:c="http://schemas.openxmlformats.org/drawingml/2006/chart">
  <cdr:relSizeAnchor xmlns:cdr="http://schemas.openxmlformats.org/drawingml/2006/chartDrawing">
    <cdr:from>
      <cdr:x>0.75383</cdr:x>
      <cdr:y>0.49439</cdr:y>
    </cdr:from>
    <cdr:to>
      <cdr:x>0.76014</cdr:x>
      <cdr:y>0.5449</cdr:y>
    </cdr:to>
    <cdr:sp macro="" textlink="">
      <cdr:nvSpPr>
        <cdr:cNvPr id="2" name="Right Bracket 1"/>
        <cdr:cNvSpPr/>
      </cdr:nvSpPr>
      <cdr:spPr>
        <a:xfrm xmlns:a="http://schemas.openxmlformats.org/drawingml/2006/main">
          <a:off x="6533746" y="1770620"/>
          <a:ext cx="54641" cy="180892"/>
        </a:xfrm>
        <a:prstGeom xmlns:a="http://schemas.openxmlformats.org/drawingml/2006/main" prst="rightBracket">
          <a:avLst/>
        </a:prstGeom>
        <a:ln xmlns:a="http://schemas.openxmlformats.org/drawingml/2006/main" w="50800">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rot="0" spcFirstLastPara="0" vert="horz" wrap="square" lIns="91440" tIns="45720" rIns="91440" bIns="45720" numCol="1" spcCol="0" rtlCol="0" fromWordArt="0" anchor="ctr" anchorCtr="0" forceAA="0" compatLnSpc="1">
          <a:prstTxWarp prst="textNoShape">
            <a:avLst/>
          </a:prstTxWarp>
          <a:no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endParaRPr lang="en-US" b="1" dirty="0"/>
        </a:p>
      </cdr:txBody>
    </cdr:sp>
  </cdr:relSizeAnchor>
  <cdr:relSizeAnchor xmlns:cdr="http://schemas.openxmlformats.org/drawingml/2006/chartDrawing">
    <cdr:from>
      <cdr:x>0.75383</cdr:x>
      <cdr:y>0.78723</cdr:y>
    </cdr:from>
    <cdr:to>
      <cdr:x>0.76014</cdr:x>
      <cdr:y>0.83774</cdr:y>
    </cdr:to>
    <cdr:sp macro="" textlink="">
      <cdr:nvSpPr>
        <cdr:cNvPr id="3" name="Right Bracket 2"/>
        <cdr:cNvSpPr/>
      </cdr:nvSpPr>
      <cdr:spPr>
        <a:xfrm xmlns:a="http://schemas.openxmlformats.org/drawingml/2006/main">
          <a:off x="6533746" y="2819400"/>
          <a:ext cx="54641" cy="180892"/>
        </a:xfrm>
        <a:prstGeom xmlns:a="http://schemas.openxmlformats.org/drawingml/2006/main" prst="rightBracket">
          <a:avLst/>
        </a:prstGeom>
        <a:ln xmlns:a="http://schemas.openxmlformats.org/drawingml/2006/main" w="50800">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rot="0" spcFirstLastPara="0" vert="horz" wrap="square" lIns="91440" tIns="45720" rIns="91440" bIns="45720" numCol="1" spcCol="0" rtlCol="0" fromWordArt="0" anchor="ctr" anchorCtr="0" forceAA="0" compatLnSpc="1">
          <a:prstTxWarp prst="textNoShape">
            <a:avLst/>
          </a:prstTxWarp>
          <a:no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pPr algn="ctr"/>
          <a:endParaRPr lang="en-US" b="1" dirty="0"/>
        </a:p>
      </cdr:txBody>
    </cdr:sp>
  </cdr:relSizeAnchor>
  <cdr:relSizeAnchor xmlns:cdr="http://schemas.openxmlformats.org/drawingml/2006/chartDrawing">
    <cdr:from>
      <cdr:x>0.75383</cdr:x>
      <cdr:y>0.33821</cdr:y>
    </cdr:from>
    <cdr:to>
      <cdr:x>0.76014</cdr:x>
      <cdr:y>0.43127</cdr:y>
    </cdr:to>
    <cdr:sp macro="" textlink="">
      <cdr:nvSpPr>
        <cdr:cNvPr id="4" name="Right Bracket 3"/>
        <cdr:cNvSpPr/>
      </cdr:nvSpPr>
      <cdr:spPr>
        <a:xfrm xmlns:a="http://schemas.openxmlformats.org/drawingml/2006/main">
          <a:off x="6533746" y="1211253"/>
          <a:ext cx="54640" cy="333292"/>
        </a:xfrm>
        <a:prstGeom xmlns:a="http://schemas.openxmlformats.org/drawingml/2006/main" prst="rightBracket">
          <a:avLst/>
        </a:prstGeom>
        <a:ln xmlns:a="http://schemas.openxmlformats.org/drawingml/2006/main" w="50800">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rot="0" spcFirstLastPara="0" vert="horz" wrap="square" lIns="91440" tIns="45720" rIns="91440" bIns="45720" numCol="1" spcCol="0" rtlCol="0" fromWordArt="0" anchor="ctr" anchorCtr="0" forceAA="0" compatLnSpc="1">
          <a:prstTxWarp prst="textNoShape">
            <a:avLst/>
          </a:prstTxWarp>
          <a:no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pPr algn="ctr"/>
          <a:endParaRPr lang="en-US" b="1" dirty="0"/>
        </a:p>
      </cdr:txBody>
    </cdr:sp>
  </cdr:relSizeAnchor>
  <cdr:relSizeAnchor xmlns:cdr="http://schemas.openxmlformats.org/drawingml/2006/chartDrawing">
    <cdr:from>
      <cdr:x>0.76263</cdr:x>
      <cdr:y>0.76596</cdr:y>
    </cdr:from>
    <cdr:to>
      <cdr:x>0.99641</cdr:x>
      <cdr:y>0.86908</cdr:y>
    </cdr:to>
    <cdr:sp macro="" textlink="">
      <cdr:nvSpPr>
        <cdr:cNvPr id="5" name="TextBox 9"/>
        <cdr:cNvSpPr txBox="1"/>
      </cdr:nvSpPr>
      <cdr:spPr>
        <a:xfrm xmlns:a="http://schemas.openxmlformats.org/drawingml/2006/main">
          <a:off x="6609946" y="2743200"/>
          <a:ext cx="2026262" cy="369332"/>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dirty="0" smtClean="0"/>
            <a:t>Japan = -2.3/-2.5%</a:t>
          </a:r>
          <a:endParaRPr lang="en-US"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DD0D69-BC86-6347-8DE4-E82AF335F12E}" type="datetimeFigureOut">
              <a:rPr lang="en-US" smtClean="0"/>
              <a:t>5/15/15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66E89B-AE15-3040-B6B4-426F4CA4167C}" type="slidenum">
              <a:rPr lang="en-US" smtClean="0"/>
              <a:t>‹#›</a:t>
            </a:fld>
            <a:endParaRPr lang="en-US"/>
          </a:p>
        </p:txBody>
      </p:sp>
    </p:spTree>
    <p:extLst>
      <p:ext uri="{BB962C8B-B14F-4D97-AF65-F5344CB8AC3E}">
        <p14:creationId xmlns:p14="http://schemas.microsoft.com/office/powerpoint/2010/main" val="271524314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EU-28 and the United States have put forward greenhouse gas reduction targets in their intended nationally determined contributions (INDCs) to the United Nations Framework Convention on Climate Change, and Japan has published a draft of its proposed target. Each country uses a different base year from which to measure its reductions: the EU-28 uses 1990, the United States 2005, and Japan 2013. This chart presents each target against each chosen base year to facilitate comparison.</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A933806-F571-4697-9071-3A4C89773E7F}"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21728225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Based </a:t>
            </a:r>
            <a:r>
              <a:rPr lang="en-US" smtClean="0"/>
              <a:t>on preliminary WRI </a:t>
            </a:r>
            <a:r>
              <a:rPr lang="en-US" dirty="0" smtClean="0"/>
              <a:t>analysis.</a:t>
            </a:r>
            <a:endParaRPr lang="en-US" dirty="0"/>
          </a:p>
        </p:txBody>
      </p:sp>
      <p:sp>
        <p:nvSpPr>
          <p:cNvPr id="4" name="Slide Number Placeholder 3"/>
          <p:cNvSpPr>
            <a:spLocks noGrp="1"/>
          </p:cNvSpPr>
          <p:nvPr>
            <p:ph type="sldNum" sz="quarter" idx="10"/>
          </p:nvPr>
        </p:nvSpPr>
        <p:spPr/>
        <p:txBody>
          <a:bodyPr/>
          <a:lstStyle/>
          <a:p>
            <a:fld id="{488B5696-D3F4-43C4-928D-2B9AC45AE0AA}" type="slidenum">
              <a:rPr lang="en-US" smtClean="0"/>
              <a:t>3</a:t>
            </a:fld>
            <a:endParaRPr lang="en-US"/>
          </a:p>
        </p:txBody>
      </p:sp>
    </p:spTree>
    <p:extLst>
      <p:ext uri="{BB962C8B-B14F-4D97-AF65-F5344CB8AC3E}">
        <p14:creationId xmlns:p14="http://schemas.microsoft.com/office/powerpoint/2010/main" val="3659476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5E1B461-0A7C-9F40-B33C-A92E282D01CC}" type="datetimeFigureOut">
              <a:rPr lang="en-US" smtClean="0"/>
              <a:t>5/15/15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71F0D3-B8E6-0142-9758-102D9705BFBA}" type="slidenum">
              <a:rPr lang="en-US" smtClean="0"/>
              <a:t>‹#›</a:t>
            </a:fld>
            <a:endParaRPr lang="en-US"/>
          </a:p>
        </p:txBody>
      </p:sp>
    </p:spTree>
    <p:extLst>
      <p:ext uri="{BB962C8B-B14F-4D97-AF65-F5344CB8AC3E}">
        <p14:creationId xmlns:p14="http://schemas.microsoft.com/office/powerpoint/2010/main" val="13794322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E1B461-0A7C-9F40-B33C-A92E282D01CC}" type="datetimeFigureOut">
              <a:rPr lang="en-US" smtClean="0"/>
              <a:t>5/15/15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71F0D3-B8E6-0142-9758-102D9705BFBA}" type="slidenum">
              <a:rPr lang="en-US" smtClean="0"/>
              <a:t>‹#›</a:t>
            </a:fld>
            <a:endParaRPr lang="en-US"/>
          </a:p>
        </p:txBody>
      </p:sp>
    </p:spTree>
    <p:extLst>
      <p:ext uri="{BB962C8B-B14F-4D97-AF65-F5344CB8AC3E}">
        <p14:creationId xmlns:p14="http://schemas.microsoft.com/office/powerpoint/2010/main" val="461260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E1B461-0A7C-9F40-B33C-A92E282D01CC}" type="datetimeFigureOut">
              <a:rPr lang="en-US" smtClean="0"/>
              <a:t>5/15/15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71F0D3-B8E6-0142-9758-102D9705BFBA}" type="slidenum">
              <a:rPr lang="en-US" smtClean="0"/>
              <a:t>‹#›</a:t>
            </a:fld>
            <a:endParaRPr lang="en-US"/>
          </a:p>
        </p:txBody>
      </p:sp>
    </p:spTree>
    <p:extLst>
      <p:ext uri="{BB962C8B-B14F-4D97-AF65-F5344CB8AC3E}">
        <p14:creationId xmlns:p14="http://schemas.microsoft.com/office/powerpoint/2010/main" val="2968974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E1B461-0A7C-9F40-B33C-A92E282D01CC}" type="datetimeFigureOut">
              <a:rPr lang="en-US" smtClean="0"/>
              <a:t>5/15/15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71F0D3-B8E6-0142-9758-102D9705BFBA}" type="slidenum">
              <a:rPr lang="en-US" smtClean="0"/>
              <a:t>‹#›</a:t>
            </a:fld>
            <a:endParaRPr lang="en-US"/>
          </a:p>
        </p:txBody>
      </p:sp>
    </p:spTree>
    <p:extLst>
      <p:ext uri="{BB962C8B-B14F-4D97-AF65-F5344CB8AC3E}">
        <p14:creationId xmlns:p14="http://schemas.microsoft.com/office/powerpoint/2010/main" val="2369177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E1B461-0A7C-9F40-B33C-A92E282D01CC}" type="datetimeFigureOut">
              <a:rPr lang="en-US" smtClean="0"/>
              <a:t>5/15/15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71F0D3-B8E6-0142-9758-102D9705BFBA}" type="slidenum">
              <a:rPr lang="en-US" smtClean="0"/>
              <a:t>‹#›</a:t>
            </a:fld>
            <a:endParaRPr lang="en-US"/>
          </a:p>
        </p:txBody>
      </p:sp>
    </p:spTree>
    <p:extLst>
      <p:ext uri="{BB962C8B-B14F-4D97-AF65-F5344CB8AC3E}">
        <p14:creationId xmlns:p14="http://schemas.microsoft.com/office/powerpoint/2010/main" val="1942894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5E1B461-0A7C-9F40-B33C-A92E282D01CC}" type="datetimeFigureOut">
              <a:rPr lang="en-US" smtClean="0"/>
              <a:t>5/15/15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71F0D3-B8E6-0142-9758-102D9705BFBA}" type="slidenum">
              <a:rPr lang="en-US" smtClean="0"/>
              <a:t>‹#›</a:t>
            </a:fld>
            <a:endParaRPr lang="en-US"/>
          </a:p>
        </p:txBody>
      </p:sp>
    </p:spTree>
    <p:extLst>
      <p:ext uri="{BB962C8B-B14F-4D97-AF65-F5344CB8AC3E}">
        <p14:creationId xmlns:p14="http://schemas.microsoft.com/office/powerpoint/2010/main" val="3757225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5E1B461-0A7C-9F40-B33C-A92E282D01CC}" type="datetimeFigureOut">
              <a:rPr lang="en-US" smtClean="0"/>
              <a:t>5/15/15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71F0D3-B8E6-0142-9758-102D9705BFBA}" type="slidenum">
              <a:rPr lang="en-US" smtClean="0"/>
              <a:t>‹#›</a:t>
            </a:fld>
            <a:endParaRPr lang="en-US"/>
          </a:p>
        </p:txBody>
      </p:sp>
    </p:spTree>
    <p:extLst>
      <p:ext uri="{BB962C8B-B14F-4D97-AF65-F5344CB8AC3E}">
        <p14:creationId xmlns:p14="http://schemas.microsoft.com/office/powerpoint/2010/main" val="2010348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E1B461-0A7C-9F40-B33C-A92E282D01CC}" type="datetimeFigureOut">
              <a:rPr lang="en-US" smtClean="0"/>
              <a:t>5/15/15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71F0D3-B8E6-0142-9758-102D9705BFBA}" type="slidenum">
              <a:rPr lang="en-US" smtClean="0"/>
              <a:t>‹#›</a:t>
            </a:fld>
            <a:endParaRPr lang="en-US"/>
          </a:p>
        </p:txBody>
      </p:sp>
    </p:spTree>
    <p:extLst>
      <p:ext uri="{BB962C8B-B14F-4D97-AF65-F5344CB8AC3E}">
        <p14:creationId xmlns:p14="http://schemas.microsoft.com/office/powerpoint/2010/main" val="423281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E1B461-0A7C-9F40-B33C-A92E282D01CC}" type="datetimeFigureOut">
              <a:rPr lang="en-US" smtClean="0"/>
              <a:t>5/15/15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71F0D3-B8E6-0142-9758-102D9705BFBA}" type="slidenum">
              <a:rPr lang="en-US" smtClean="0"/>
              <a:t>‹#›</a:t>
            </a:fld>
            <a:endParaRPr lang="en-US"/>
          </a:p>
        </p:txBody>
      </p:sp>
    </p:spTree>
    <p:extLst>
      <p:ext uri="{BB962C8B-B14F-4D97-AF65-F5344CB8AC3E}">
        <p14:creationId xmlns:p14="http://schemas.microsoft.com/office/powerpoint/2010/main" val="4270724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E1B461-0A7C-9F40-B33C-A92E282D01CC}" type="datetimeFigureOut">
              <a:rPr lang="en-US" smtClean="0"/>
              <a:t>5/15/15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71F0D3-B8E6-0142-9758-102D9705BFBA}" type="slidenum">
              <a:rPr lang="en-US" smtClean="0"/>
              <a:t>‹#›</a:t>
            </a:fld>
            <a:endParaRPr lang="en-US"/>
          </a:p>
        </p:txBody>
      </p:sp>
    </p:spTree>
    <p:extLst>
      <p:ext uri="{BB962C8B-B14F-4D97-AF65-F5344CB8AC3E}">
        <p14:creationId xmlns:p14="http://schemas.microsoft.com/office/powerpoint/2010/main" val="6817583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E1B461-0A7C-9F40-B33C-A92E282D01CC}" type="datetimeFigureOut">
              <a:rPr lang="en-US" smtClean="0"/>
              <a:t>5/15/15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71F0D3-B8E6-0142-9758-102D9705BFBA}" type="slidenum">
              <a:rPr lang="en-US" smtClean="0"/>
              <a:t>‹#›</a:t>
            </a:fld>
            <a:endParaRPr lang="en-US"/>
          </a:p>
        </p:txBody>
      </p:sp>
    </p:spTree>
    <p:extLst>
      <p:ext uri="{BB962C8B-B14F-4D97-AF65-F5344CB8AC3E}">
        <p14:creationId xmlns:p14="http://schemas.microsoft.com/office/powerpoint/2010/main" val="256315965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E1B461-0A7C-9F40-B33C-A92E282D01CC}" type="datetimeFigureOut">
              <a:rPr lang="en-US" smtClean="0"/>
              <a:t>5/15/15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71F0D3-B8E6-0142-9758-102D9705BFBA}" type="slidenum">
              <a:rPr lang="en-US" smtClean="0"/>
              <a:t>‹#›</a:t>
            </a:fld>
            <a:endParaRPr lang="en-US"/>
          </a:p>
        </p:txBody>
      </p:sp>
    </p:spTree>
    <p:extLst>
      <p:ext uri="{BB962C8B-B14F-4D97-AF65-F5344CB8AC3E}">
        <p14:creationId xmlns:p14="http://schemas.microsoft.com/office/powerpoint/2010/main" val="41814811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tags" Target="../tags/tag2.xml"/><Relationship Id="rId4" Type="http://schemas.openxmlformats.org/officeDocument/2006/relationships/slideLayout" Target="../slideLayouts/slideLayout6.xml"/><Relationship Id="rId5" Type="http://schemas.openxmlformats.org/officeDocument/2006/relationships/notesSlide" Target="../notesSlides/notesSlide1.xml"/><Relationship Id="rId6" Type="http://schemas.openxmlformats.org/officeDocument/2006/relationships/oleObject" Target="../embeddings/oleObject1.bin"/><Relationship Id="rId7" Type="http://schemas.openxmlformats.org/officeDocument/2006/relationships/image" Target="../media/image1.emf"/><Relationship Id="rId8" Type="http://schemas.openxmlformats.org/officeDocument/2006/relationships/image" Target="../media/image2.png"/><Relationship Id="rId1" Type="http://schemas.openxmlformats.org/officeDocument/2006/relationships/vmlDrawing" Target="../drawings/vmlDrawing1.vml"/><Relationship Id="rId2" Type="http://schemas.openxmlformats.org/officeDocument/2006/relationships/tags" Target="../tags/tag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Japan’s INDC</a:t>
            </a:r>
            <a:endParaRPr lang="en-US" dirty="0"/>
          </a:p>
        </p:txBody>
      </p:sp>
      <p:sp>
        <p:nvSpPr>
          <p:cNvPr id="3" name="Subtitle 2"/>
          <p:cNvSpPr>
            <a:spLocks noGrp="1"/>
          </p:cNvSpPr>
          <p:nvPr>
            <p:ph type="subTitle" idx="1"/>
          </p:nvPr>
        </p:nvSpPr>
        <p:spPr/>
        <p:txBody>
          <a:bodyPr/>
          <a:lstStyle/>
          <a:p>
            <a:r>
              <a:rPr lang="en-US" dirty="0" smtClean="0"/>
              <a:t>May 15, 2015</a:t>
            </a:r>
            <a:endParaRPr lang="en-US" dirty="0"/>
          </a:p>
        </p:txBody>
      </p:sp>
    </p:spTree>
    <p:extLst>
      <p:ext uri="{BB962C8B-B14F-4D97-AF65-F5344CB8AC3E}">
        <p14:creationId xmlns:p14="http://schemas.microsoft.com/office/powerpoint/2010/main" val="3465742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Object 10" hidden="1"/>
          <p:cNvGraphicFramePr>
            <a:graphicFrameLocks noChangeAspect="1"/>
          </p:cNvGraphicFramePr>
          <p:nvPr>
            <p:custDataLst>
              <p:tags r:id="rId2"/>
            </p:custDataLst>
            <p:extLst/>
          </p:nvPr>
        </p:nvGraphicFramePr>
        <p:xfrm>
          <a:off x="1622" y="1622"/>
          <a:ext cx="1619" cy="1619"/>
        </p:xfrm>
        <a:graphic>
          <a:graphicData uri="http://schemas.openxmlformats.org/presentationml/2006/ole">
            <mc:AlternateContent xmlns:mc="http://schemas.openxmlformats.org/markup-compatibility/2006">
              <mc:Choice xmlns:v="urn:schemas-microsoft-com:vml" Requires="v">
                <p:oleObj spid="_x0000_s1026" name="think-cell Slide" r:id="rId6" imgW="360" imgH="360" progId="TCLayout.ActiveDocument.1">
                  <p:embed/>
                </p:oleObj>
              </mc:Choice>
              <mc:Fallback>
                <p:oleObj name="think-cell Slide" r:id="rId6" imgW="360" imgH="360" progId="TCLayout.ActiveDocument.1">
                  <p:embed/>
                  <p:pic>
                    <p:nvPicPr>
                      <p:cNvPr id="0" name=""/>
                      <p:cNvPicPr/>
                      <p:nvPr/>
                    </p:nvPicPr>
                    <p:blipFill>
                      <a:blip r:embed="rId7"/>
                      <a:stretch>
                        <a:fillRect/>
                      </a:stretch>
                    </p:blipFill>
                    <p:spPr>
                      <a:xfrm>
                        <a:off x="1622" y="1622"/>
                        <a:ext cx="1619" cy="1619"/>
                      </a:xfrm>
                      <a:prstGeom prst="rect">
                        <a:avLst/>
                      </a:prstGeom>
                    </p:spPr>
                  </p:pic>
                </p:oleObj>
              </mc:Fallback>
            </mc:AlternateContent>
          </a:graphicData>
        </a:graphic>
      </p:graphicFrame>
      <p:sp>
        <p:nvSpPr>
          <p:cNvPr id="7" name="Rectangle 6" hidden="1"/>
          <p:cNvSpPr/>
          <p:nvPr>
            <p:custDataLst>
              <p:tags r:id="rId3"/>
            </p:custDataLst>
          </p:nvPr>
        </p:nvSpPr>
        <p:spPr bwMode="auto">
          <a:xfrm>
            <a:off x="0" y="0"/>
            <a:ext cx="161984" cy="161974"/>
          </a:xfrm>
          <a:prstGeom prst="rect">
            <a:avLst/>
          </a:prstGeom>
          <a:solidFill>
            <a:schemeClr val="accent1"/>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fontAlgn="base">
              <a:spcBef>
                <a:spcPct val="0"/>
              </a:spcBef>
              <a:spcAft>
                <a:spcPct val="0"/>
              </a:spcAft>
            </a:pPr>
            <a:endParaRPr lang="en-GB" sz="1200" dirty="0">
              <a:solidFill>
                <a:srgbClr val="000000"/>
              </a:solidFill>
              <a:ea typeface="Arial Unicode MS" panose="020B0604020202020204" pitchFamily="34" charset="-128"/>
              <a:cs typeface="Arial Unicode MS" panose="020B0604020202020204" pitchFamily="34" charset="-128"/>
              <a:sym typeface="Proxima Nova Rg"/>
            </a:endParaRPr>
          </a:p>
        </p:txBody>
      </p:sp>
      <p:sp>
        <p:nvSpPr>
          <p:cNvPr id="24" name="Title 8"/>
          <p:cNvSpPr txBox="1">
            <a:spLocks/>
          </p:cNvSpPr>
          <p:nvPr/>
        </p:nvSpPr>
        <p:spPr>
          <a:xfrm>
            <a:off x="485940" y="241110"/>
            <a:ext cx="8117001" cy="553998"/>
          </a:xfrm>
          <a:prstGeom prst="rect">
            <a:avLst/>
          </a:prstGeom>
        </p:spPr>
        <p:txBody>
          <a:bodyPr vert="horz" lIns="0" tIns="45720" rIns="0" bIns="45720" rtlCol="0" anchor="t" anchorCtr="0">
            <a:normAutofit fontScale="97500"/>
          </a:bodyPr>
          <a:lstStyle>
            <a:lvl1pPr algn="l" defTabSz="457200" rtl="0" eaLnBrk="1" latinLnBrk="0" hangingPunct="1">
              <a:spcBef>
                <a:spcPct val="0"/>
              </a:spcBef>
              <a:buNone/>
              <a:defRPr sz="2800" b="1" kern="1200" cap="all">
                <a:solidFill>
                  <a:srgbClr val="F0AB00"/>
                </a:solidFill>
                <a:latin typeface="Arial"/>
                <a:ea typeface="+mj-ea"/>
                <a:cs typeface="Arial"/>
              </a:defRPr>
            </a:lvl1pPr>
          </a:lstStyle>
          <a:p>
            <a:r>
              <a:rPr lang="en-US" sz="2700" dirty="0" smtClean="0"/>
              <a:t>THE EU, The us, and japan</a:t>
            </a:r>
            <a:endParaRPr lang="en-US" sz="2700" dirty="0">
              <a:solidFill>
                <a:schemeClr val="accent5">
                  <a:lumMod val="40000"/>
                  <a:lumOff val="60000"/>
                </a:schemeClr>
              </a:solidFill>
              <a:latin typeface="Arial" panose="020B0604020202020204" pitchFamily="34" charset="0"/>
              <a:cs typeface="Arial" panose="020B0604020202020204" pitchFamily="34" charset="0"/>
            </a:endParaRPr>
          </a:p>
        </p:txBody>
      </p:sp>
      <p:pic>
        <p:nvPicPr>
          <p:cNvPr id="26" name="Picture 25" descr="C:\Users\thomas.damassa\AppData\Local\Microsoft\Windows\Temporary Internet Files\Content.Outlook\Y2JQWCTC\GHG_emissions_targets_Base_years_v3.png"/>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027374" y="1066800"/>
            <a:ext cx="7034131" cy="5578179"/>
          </a:xfrm>
          <a:prstGeom prst="rect">
            <a:avLst/>
          </a:prstGeom>
          <a:noFill/>
          <a:ln>
            <a:noFill/>
          </a:ln>
        </p:spPr>
      </p:pic>
    </p:spTree>
    <p:extLst>
      <p:ext uri="{BB962C8B-B14F-4D97-AF65-F5344CB8AC3E}">
        <p14:creationId xmlns:p14="http://schemas.microsoft.com/office/powerpoint/2010/main" val="76907366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199" y="274638"/>
            <a:ext cx="8834967" cy="1143000"/>
          </a:xfrm>
        </p:spPr>
        <p:txBody>
          <a:bodyPr>
            <a:noAutofit/>
          </a:bodyPr>
          <a:lstStyle/>
          <a:p>
            <a:r>
              <a:rPr lang="en-US" dirty="0" smtClean="0"/>
              <a:t>Comparison of EU, Japan, and U.S. Average Annual </a:t>
            </a:r>
            <a:r>
              <a:rPr lang="en-US" dirty="0" err="1" smtClean="0"/>
              <a:t>Decarbonization</a:t>
            </a:r>
            <a:r>
              <a:rPr lang="en-US" dirty="0" smtClean="0"/>
              <a:t> Rates: 2020-2030</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131505989"/>
              </p:ext>
            </p:extLst>
          </p:nvPr>
        </p:nvGraphicFramePr>
        <p:xfrm>
          <a:off x="171854" y="1600200"/>
          <a:ext cx="8667345" cy="3581400"/>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p:cNvSpPr txBox="1"/>
          <p:nvPr/>
        </p:nvSpPr>
        <p:spPr>
          <a:xfrm>
            <a:off x="6858000" y="2811453"/>
            <a:ext cx="1371600" cy="369332"/>
          </a:xfrm>
          <a:prstGeom prst="rect">
            <a:avLst/>
          </a:prstGeom>
          <a:noFill/>
        </p:spPr>
        <p:txBody>
          <a:bodyPr wrap="square" rtlCol="0">
            <a:spAutoFit/>
          </a:bodyPr>
          <a:lstStyle/>
          <a:p>
            <a:r>
              <a:rPr lang="en-US" dirty="0" smtClean="0"/>
              <a:t>U.S. = -2.8%</a:t>
            </a:r>
            <a:endParaRPr lang="en-US" dirty="0"/>
          </a:p>
        </p:txBody>
      </p:sp>
      <p:sp>
        <p:nvSpPr>
          <p:cNvPr id="12" name="TextBox 11"/>
          <p:cNvSpPr txBox="1"/>
          <p:nvPr/>
        </p:nvSpPr>
        <p:spPr>
          <a:xfrm>
            <a:off x="6858000" y="3265251"/>
            <a:ext cx="1192955" cy="369332"/>
          </a:xfrm>
          <a:prstGeom prst="rect">
            <a:avLst/>
          </a:prstGeom>
          <a:noFill/>
        </p:spPr>
        <p:txBody>
          <a:bodyPr wrap="none" rtlCol="0">
            <a:spAutoFit/>
          </a:bodyPr>
          <a:lstStyle/>
          <a:p>
            <a:r>
              <a:rPr lang="en-US" dirty="0" smtClean="0"/>
              <a:t>EU = -2.8%</a:t>
            </a:r>
            <a:endParaRPr lang="en-US" dirty="0"/>
          </a:p>
        </p:txBody>
      </p:sp>
      <p:sp>
        <p:nvSpPr>
          <p:cNvPr id="13" name="TextBox 12"/>
          <p:cNvSpPr txBox="1"/>
          <p:nvPr/>
        </p:nvSpPr>
        <p:spPr>
          <a:xfrm>
            <a:off x="152400" y="5486400"/>
            <a:ext cx="8686800" cy="1323439"/>
          </a:xfrm>
          <a:prstGeom prst="rect">
            <a:avLst/>
          </a:prstGeom>
          <a:noFill/>
        </p:spPr>
        <p:txBody>
          <a:bodyPr wrap="square" rtlCol="0">
            <a:spAutoFit/>
          </a:bodyPr>
          <a:lstStyle/>
          <a:p>
            <a:pPr algn="ctr"/>
            <a:r>
              <a:rPr lang="en-US" sz="2000" b="1" dirty="0" smtClean="0"/>
              <a:t>Japan would need to increase its proposed INDC mitigation goal to at least a </a:t>
            </a:r>
          </a:p>
          <a:p>
            <a:pPr algn="ctr"/>
            <a:r>
              <a:rPr lang="en-US" sz="2000" b="1" u="sng" dirty="0" smtClean="0"/>
              <a:t>28% reduction from </a:t>
            </a:r>
            <a:r>
              <a:rPr lang="en-US" sz="2000" b="1" u="sng" dirty="0" smtClean="0"/>
              <a:t>2005 </a:t>
            </a:r>
            <a:r>
              <a:rPr lang="en-US" sz="2000" b="1" u="sng" dirty="0" smtClean="0"/>
              <a:t>levels by 2030 </a:t>
            </a:r>
          </a:p>
          <a:p>
            <a:pPr algn="ctr"/>
            <a:r>
              <a:rPr lang="en-US" sz="2000" b="1" dirty="0" smtClean="0"/>
              <a:t>to achieve an average annual </a:t>
            </a:r>
            <a:r>
              <a:rPr lang="en-US" sz="2000" b="1" dirty="0" err="1" smtClean="0"/>
              <a:t>decarbonization</a:t>
            </a:r>
            <a:r>
              <a:rPr lang="en-US" sz="2000" b="1" dirty="0" smtClean="0"/>
              <a:t> rate similar to that of the EU and U.S. for the 2020-2030 time period.</a:t>
            </a:r>
            <a:endParaRPr lang="en-US" sz="2000" b="1" dirty="0"/>
          </a:p>
        </p:txBody>
      </p:sp>
      <p:sp>
        <p:nvSpPr>
          <p:cNvPr id="2" name="TextBox 1"/>
          <p:cNvSpPr txBox="1"/>
          <p:nvPr/>
        </p:nvSpPr>
        <p:spPr>
          <a:xfrm>
            <a:off x="6273377" y="1938010"/>
            <a:ext cx="2362200" cy="523220"/>
          </a:xfrm>
          <a:prstGeom prst="rect">
            <a:avLst/>
          </a:prstGeom>
          <a:solidFill>
            <a:schemeClr val="bg1"/>
          </a:solidFill>
        </p:spPr>
        <p:txBody>
          <a:bodyPr wrap="square" rtlCol="0">
            <a:spAutoFit/>
          </a:bodyPr>
          <a:lstStyle/>
          <a:p>
            <a:r>
              <a:rPr lang="en-US" sz="1400" dirty="0" smtClean="0"/>
              <a:t>Lines represent calculations excluding and including LUCF</a:t>
            </a:r>
            <a:endParaRPr lang="en-US" sz="1400" dirty="0"/>
          </a:p>
        </p:txBody>
      </p:sp>
    </p:spTree>
    <p:extLst>
      <p:ext uri="{BB962C8B-B14F-4D97-AF65-F5344CB8AC3E}">
        <p14:creationId xmlns:p14="http://schemas.microsoft.com/office/powerpoint/2010/main" val="388879625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mboYX_zrhkqc_0ZWpcUa6Q"/>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201</Words>
  <Application>Microsoft Macintosh PowerPoint</Application>
  <PresentationFormat>On-screen Show (4:3)</PresentationFormat>
  <Paragraphs>16</Paragraphs>
  <Slides>3</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5" baseType="lpstr">
      <vt:lpstr>Office Theme</vt:lpstr>
      <vt:lpstr>think-cell Slide</vt:lpstr>
      <vt:lpstr>Japan’s INDC</vt:lpstr>
      <vt:lpstr>PowerPoint Presentation</vt:lpstr>
      <vt:lpstr>Comparison of EU, Japan, and U.S. Average Annual Decarbonization Rates: 2020-2030</vt:lpstr>
    </vt:vector>
  </TitlesOfParts>
  <Company>WRI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Japan’s INDC</dc:title>
  <dc:creator>Jennifer Morgan</dc:creator>
  <cp:lastModifiedBy>Jennifer Morgan</cp:lastModifiedBy>
  <cp:revision>2</cp:revision>
  <dcterms:created xsi:type="dcterms:W3CDTF">2015-05-15T00:22:18Z</dcterms:created>
  <dcterms:modified xsi:type="dcterms:W3CDTF">2015-05-15T00:23:06Z</dcterms:modified>
</cp:coreProperties>
</file>